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377440" cy="685800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3" name="Text 1"/>
          <p:cNvSpPr/>
          <p:nvPr/>
        </p:nvSpPr>
        <p:spPr>
          <a:xfrm>
            <a:off x="0" y="301752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HISTÓRIA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0" y="338328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8º ANO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2743200" y="82296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HISTÓRIA — 8º ANO — 2º TRIMESTRE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743200" y="1371600"/>
            <a:ext cx="87782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1A4731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 BRASIL ÀS VÉSPERAS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rgbClr val="1A4731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DA INDEPENDÊNCIA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2743200" y="3200400"/>
            <a:ext cx="8778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55555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Conjurações coloniais, a chegada da Corte portuguesa e o processo da Conjuração Baiana</a:t>
            </a:r>
            <a:endParaRPr lang="en-US" sz="1800" dirty="0"/>
          </a:p>
        </p:txBody>
      </p:sp>
      <p:pic>
        <p:nvPicPr>
          <p:cNvPr id="8" name="Image 0" descr="/home/claude/imgs_ok/coroacao_dpedro_rs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743200" y="3931920"/>
            <a:ext cx="8686800" cy="23774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2743200" y="6400800"/>
            <a:ext cx="8686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777777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Prof. Felipe Deveza  ·  felipedeveza.com.br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7315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 QUE VEREMOS HOJE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1371600" y="1371600"/>
            <a:ext cx="10241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crise do sistema colonial e a Conjuração Mineira (1789)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23317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2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1371600" y="2331720"/>
            <a:ext cx="10241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Conjuração Baiana (1798): um projeto mais radical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48640" y="32918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3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1371600" y="3291840"/>
            <a:ext cx="10241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invasão napoleônica e a fuga da Corte portuguesa (1807-1808)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548640" y="42519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4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1371600" y="4251960"/>
            <a:ext cx="10241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chegada ao Rio de Janeiro e o fim do pacto colonial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48640" y="52120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5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1371600" y="5212080"/>
            <a:ext cx="10241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 processo e a execução da Conjuração Baiana: quem pagou, e quem nunca foi investigado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365760" y="6537960"/>
            <a:ext cx="11457432" cy="0"/>
          </a:xfrm>
          <a:prstGeom prst="line">
            <a:avLst/>
          </a:prstGeom>
          <a:noFill/>
          <a:ln w="12700">
            <a:solidFill>
              <a:srgbClr val="B8860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" y="658368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Felipe Deveza · História · 8º Ano · felipedeveza.com.br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1338560" y="658368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7315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UMA COLÔNIA SOB PRESSÃO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25603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CONTEXTO — FIM DO SÉCULO XVIII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6583680" cy="502920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463040"/>
            <a:ext cx="603504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 paradoxo português
</a:t>
            </a:r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Portugal precisava cada vez mais dos recursos do Brasil, mas a produção de ouro já dava sinais de esgotamento.
</a:t>
            </a:r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resposta foi apertar a cobrança: a derrama ameaçava confiscar bens de quem não pagasse a cota do quinto do ouro.
</a:t>
            </a:r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Ao mesmo tempo, na Bahia, artesãos e pessoas pretas livres enfrentavam carestia e o racismo estrutural da sociedade escravista.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7315200" y="1188720"/>
            <a:ext cx="4434840" cy="5029200"/>
          </a:xfrm>
          <a:prstGeom prst="rect">
            <a:avLst/>
          </a:prstGeom>
          <a:solidFill>
            <a:srgbClr val="FFFFFF"/>
          </a:solidFill>
          <a:ln w="19050">
            <a:solidFill>
              <a:srgbClr val="B8860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498080" y="137160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0392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POR QUE DUAS CONJURAÇÕES?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498080" y="1828800"/>
            <a:ext cx="402336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Porque a crise colonial não afetava todo mundo do mesmo jeito. Quem tinha propriedade queria menos impostos. Quem não tinha propriedade nenhuma queria uma transformação social muito mais profunda.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65760" y="6537960"/>
            <a:ext cx="11457432" cy="0"/>
          </a:xfrm>
          <a:prstGeom prst="line">
            <a:avLst/>
          </a:prstGeom>
          <a:noFill/>
          <a:ln w="12700">
            <a:solidFill>
              <a:srgbClr val="B8860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658368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Felipe Deveza · História · 8º Ano · felipedeveza.com.br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338560" y="658368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7315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CONJURAÇÃO MINEIRA (1789)</a:t>
            </a:r>
            <a:endParaRPr lang="en-US" sz="2600" dirty="0"/>
          </a:p>
        </p:txBody>
      </p:sp>
      <p:pic>
        <p:nvPicPr>
          <p:cNvPr id="4" name="Image 0" descr="/home/claude/imgs_ok/tiradentes_esquartejado_rs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143000"/>
            <a:ext cx="3291840" cy="5120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6263640"/>
            <a:ext cx="3291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Tiradentes Esquartejado, Pedro Américo (1893)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023360" y="1371600"/>
            <a:ext cx="758952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Um grupo de proprietários, magistrados e militares planejava proclamar uma república inspirada nos Estados Unidos.
</a:t>
            </a:r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Entre eles: o poeta Tomás Antônio Gonzaga, o desembargador Cláudio Manuel da Costa e o alferes Tiradentes.
</a:t>
            </a:r>
            <a:pPr indent="0" marL="0">
              <a:buNone/>
            </a:pPr>
            <a:r>
              <a:rPr lang="en-US" sz="1900" b="1" dirty="0">
                <a:solidFill>
                  <a:srgbClr val="C0392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Um silêncio revelador: nenhum propunha o fim da escravidão. Eram, em sua maioria, senhores de pessoas escravizadas.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023360" y="5120640"/>
            <a:ext cx="7589520" cy="109728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8" name="Text 5"/>
          <p:cNvSpPr/>
          <p:nvPr/>
        </p:nvSpPr>
        <p:spPr>
          <a:xfrm>
            <a:off x="4206240" y="5212080"/>
            <a:ext cx="7223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Apenas Tiradentes teve a pena de morte executada, em 1792. Os demais tiveram penas comutadas para o degredo na África.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365760" y="6537960"/>
            <a:ext cx="11457432" cy="0"/>
          </a:xfrm>
          <a:prstGeom prst="line">
            <a:avLst/>
          </a:prstGeom>
          <a:noFill/>
          <a:ln w="12700">
            <a:solidFill>
              <a:srgbClr val="B8860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5760" y="658368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Felipe Deveza · História · 8º Ano · felipedeveza.com.br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11338560" y="658368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7315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DE CONJURADO COMUM A HERÓI NACIONAL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“</a:t>
            </a:r>
            <a:endParaRPr lang="en-US" sz="10000" dirty="0"/>
          </a:p>
        </p:txBody>
      </p:sp>
      <p:sp>
        <p:nvSpPr>
          <p:cNvPr id="5" name="Text 3"/>
          <p:cNvSpPr/>
          <p:nvPr/>
        </p:nvSpPr>
        <p:spPr>
          <a:xfrm>
            <a:off x="1371600" y="1554480"/>
            <a:ext cx="9601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1A4731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Tiradentes não foi o líder do movimento nem seu idealizador principal: era um entre vários conspiradores.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3200400"/>
            <a:ext cx="1124712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3383280"/>
            <a:ext cx="10515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jovem República, proclamada em 1889, precisava de um símbolo popular que não remetesse à monarquia recém-derrubada.
</a:t>
            </a:r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Encontrou em Tiradentes o candidato ideal: origem modesta, executado pela Coroa, imagem barbada que lembra iconograficamente a de Jesus Cristo.
</a:t>
            </a:r>
            <a:pPr indent="0" marL="0">
              <a:buNone/>
            </a:pPr>
            <a:r>
              <a:rPr lang="en-US" sz="1800" b="1" dirty="0">
                <a:solidFill>
                  <a:srgbClr val="1A4731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Sua transformação em herói nacional ocorreu exatamente um século depois de sua morte.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65760" y="6537960"/>
            <a:ext cx="11457432" cy="0"/>
          </a:xfrm>
          <a:prstGeom prst="line">
            <a:avLst/>
          </a:prstGeom>
          <a:noFill/>
          <a:ln w="12700">
            <a:solidFill>
              <a:srgbClr val="B8860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5760" y="658368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Felipe Deveza · História · 8º Ano · felipedeveza.com.br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1338560" y="658368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7315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CONJURAÇÃO BAIANA (1798)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5486400" cy="502920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3716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REVOLTA DOS ALFAIATES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1828800"/>
            <a:ext cx="512064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Reuniu artesãos, alfaiates, soldados de baixa patente e pessoas pretas libertas.
</a:t>
            </a:r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Defendia a independência política, uma república igualitária e, de forma explícita, o fim da escravidão.
</a:t>
            </a:r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Nenhuma outra conspiração colonial no Brasil havia ido tão longe.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6172200" y="1188720"/>
            <a:ext cx="5577840" cy="5029200"/>
          </a:xfrm>
          <a:prstGeom prst="rect">
            <a:avLst/>
          </a:prstGeom>
          <a:solidFill>
            <a:srgbClr val="FBF5EC"/>
          </a:solidFill>
          <a:ln w="19050">
            <a:solidFill>
              <a:srgbClr val="B8860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55080" y="1371600"/>
            <a:ext cx="5212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DOCUMENTO — Manifesto de 1798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55080" y="1783080"/>
            <a:ext cx="521208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"Cada hum soldado he cidadão mormente os homens pardos e pretos que vivem escornados, e abandonados, todos serão iguaes, não haverá diferença, só haverá liberdade, igualdade e fraternidade."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355080" y="4937760"/>
            <a:ext cx="52120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88888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Fonte: NEVES; NADAI. História do Brasil: da Colônia à República. Saraiva, 1990, p. 119.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65760" y="6537960"/>
            <a:ext cx="11457432" cy="0"/>
          </a:xfrm>
          <a:prstGeom prst="line">
            <a:avLst/>
          </a:prstGeom>
          <a:noFill/>
          <a:ln w="12700">
            <a:solidFill>
              <a:srgbClr val="B8860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5760" y="658368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Felipe Deveza · História · 8º Ano · felipedeveza.com.br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338560" y="658368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7315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REPRESSÃO FOI RÁPIDA E DESIGUAL</a:t>
            </a:r>
            <a:endParaRPr lang="en-US" sz="2600" dirty="0"/>
          </a:p>
        </p:txBody>
      </p:sp>
      <p:pic>
        <p:nvPicPr>
          <p:cNvPr id="4" name="Image 0" descr="/home/claude/imgs_ok/luisa_mahin_rs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412480" y="1188720"/>
            <a:ext cx="3291840" cy="43891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12480" y="562356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Luísa Mahin, símbolo da resistência negra na Bahia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548640" y="1280160"/>
            <a:ext cx="7589520" cy="4846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Quatro conjurados de origem popular e majoritariamente pretos foram condenados à forca: Lucas Dantas, Manuel Faustino, João de Deus e Luís Gonzaga.
</a:t>
            </a:r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Os participantes de origem mais abastada e branca tiveram penas muito mais brandas.
</a:t>
            </a:r>
            <a:pPr indent="0" marL="0">
              <a:buNone/>
            </a:pPr>
            <a:r>
              <a:rPr lang="en-US" sz="1700" i="1" dirty="0">
                <a:solidFill>
                  <a:srgbClr val="1A4731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Duas Conjurações, dois Brasis possíveis: a Mineira buscava autonomia sem tocar na escravidão; a Baiana queria romper com Portugal e com a ordem escravista ao mesmo tempo.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365760" y="6537960"/>
            <a:ext cx="11457432" cy="0"/>
          </a:xfrm>
          <a:prstGeom prst="line">
            <a:avLst/>
          </a:prstGeom>
          <a:noFill/>
          <a:ln w="12700">
            <a:solidFill>
              <a:srgbClr val="B8860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65760" y="658368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Felipe Deveza · História · 8º Ano · felipedeveza.com.br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338560" y="658368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A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7315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INVASÃO QUE EMPURROU UM REI PARA O MAR</a:t>
            </a:r>
            <a:endParaRPr lang="en-US" sz="2600" dirty="0"/>
          </a:p>
        </p:txBody>
      </p:sp>
      <p:pic>
        <p:nvPicPr>
          <p:cNvPr id="4" name="Image 0" descr="/home/claude/imgs_ok/mapa_napoleao_rs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188720"/>
            <a:ext cx="7315200" cy="423367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001000" y="1188720"/>
            <a:ext cx="3749040" cy="4233672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6" name="Text 3"/>
          <p:cNvSpPr/>
          <p:nvPr/>
        </p:nvSpPr>
        <p:spPr>
          <a:xfrm>
            <a:off x="8183880" y="1371600"/>
            <a:ext cx="338328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Napoleão decretou o Bloqueio Continental contra a Inglaterra.
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Portugal dependia economicamente dos ingleses e se recusou a cortar relações com eles.
</a:t>
            </a:r>
            <a:pPr indent="0" marL="0">
              <a:buNone/>
            </a:pPr>
            <a:r>
              <a:rPr lang="en-US" sz="16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Diante da ameaça de invasão, D. João decidiu transferir toda a Corte para o Brasil.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457200" y="5577840"/>
            <a:ext cx="11292840" cy="822960"/>
          </a:xfrm>
          <a:prstGeom prst="rect">
            <a:avLst/>
          </a:prstGeom>
          <a:solidFill>
            <a:srgbClr val="FBF5EC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562356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A4731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Um episódio único: nunca antes um monarca europeu havia cruzado o oceano para governar a partir de sua colônia.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365760" y="6537960"/>
            <a:ext cx="11457432" cy="0"/>
          </a:xfrm>
          <a:prstGeom prst="line">
            <a:avLst/>
          </a:prstGeom>
          <a:noFill/>
          <a:ln w="12700">
            <a:solidFill>
              <a:srgbClr val="B8860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5760" y="658368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Felipe Deveza · História · 8º Ano · felipedeveza.com.br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11338560" y="658368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A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7315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TRAVESSIA: UMA FUGA EM ALTO-MAR</a:t>
            </a:r>
            <a:endParaRPr lang="en-US" sz="2600" dirty="0"/>
          </a:p>
        </p:txBody>
      </p:sp>
      <p:pic>
        <p:nvPicPr>
          <p:cNvPr id="4" name="Image 0" descr="/home/claude/imgs_ok/embarque_familia_rs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188720"/>
            <a:ext cx="6949440" cy="39227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5166360"/>
            <a:ext cx="6949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Embarque da família real portuguesa rumo ao Brasil, novembro de 1807.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7635240" y="1188720"/>
            <a:ext cx="41148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nov. 1807</a:t>
            </a:r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  Embarque em Lisboa, escoltados pela Marinha britânica
</a:t>
            </a:r>
            <a:pPr indent="0" marL="0">
              <a:buNone/>
            </a:pPr>
            <a:r>
              <a:rPr lang="en-US" sz="16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22 jan. 1808</a:t>
            </a:r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  Chegada a Salvador, Bahia
</a:t>
            </a:r>
            <a:pPr indent="0" marL="0">
              <a:buNone/>
            </a:pPr>
            <a:r>
              <a:rPr lang="en-US" sz="16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28 jan. 1808</a:t>
            </a:r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  Abertura dos portos às nações amigas
</a:t>
            </a:r>
            <a:pPr indent="0" marL="0">
              <a:buNone/>
            </a:pPr>
            <a:r>
              <a:rPr lang="en-US" sz="16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mar. 1808</a:t>
            </a:r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  Instalação da Corte no Rio de Janeiro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65760" y="6537960"/>
            <a:ext cx="11457432" cy="0"/>
          </a:xfrm>
          <a:prstGeom prst="line">
            <a:avLst/>
          </a:prstGeom>
          <a:noFill/>
          <a:ln w="12700">
            <a:solidFill>
              <a:srgbClr val="B8860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65760" y="658368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Felipe Deveza · História · 8º Ano · felipedeveza.com.br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338560" y="658368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A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7315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UMA CIDADE QUE NÃO ESTAVA PRONTA</a:t>
            </a:r>
            <a:endParaRPr lang="en-US" sz="2600" dirty="0"/>
          </a:p>
        </p:txBody>
      </p:sp>
      <p:pic>
        <p:nvPicPr>
          <p:cNvPr id="4" name="Image 0" descr="/home/claude/imgs_ok/praca_palacio_debret_rs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315200" y="1188720"/>
            <a:ext cx="4434840" cy="3566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0" y="4800600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Praça do Palácio, Rio de Janeiro — Jean-Baptiste Debret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57200" y="1371600"/>
            <a:ext cx="658368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Para abrigar a Corte, o governo requisitava casas particulares, marcadas com as letras "P.R." (Príncipe Regente).
</a:t>
            </a:r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Ainda em 1808: Banco do Brasil, Imprensa Régia, Jardim Botânico.
</a:t>
            </a:r>
            <a:pPr indent="0" marL="0">
              <a:buNone/>
            </a:pPr>
            <a:r>
              <a:rPr lang="en-US" sz="1800" b="1" dirty="0">
                <a:solidFill>
                  <a:srgbClr val="C0392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cidade recebia teatros e livrarias, mas continuava sustentada pelo trabalho escravizado.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365760" y="6537960"/>
            <a:ext cx="11457432" cy="0"/>
          </a:xfrm>
          <a:prstGeom prst="line">
            <a:avLst/>
          </a:prstGeom>
          <a:noFill/>
          <a:ln w="12700">
            <a:solidFill>
              <a:srgbClr val="B8860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65760" y="658368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Felipe Deveza · História · 8º Ano · felipedeveza.com.br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338560" y="658368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A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7315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INTERIORIZAÇÃO DA METRÓPOLE</a:t>
            </a:r>
            <a:endParaRPr lang="en-US" sz="2600" dirty="0"/>
          </a:p>
        </p:txBody>
      </p:sp>
      <p:pic>
        <p:nvPicPr>
          <p:cNvPr id="4" name="Image 0" descr="/home/claude/imgs_ok/dom_joao_rs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1188720"/>
            <a:ext cx="2880360" cy="40690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530352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D. João VI (1767-1826)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3749040" y="1188720"/>
            <a:ext cx="8001000" cy="502920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7" name="Text 4"/>
          <p:cNvSpPr/>
          <p:nvPr/>
        </p:nvSpPr>
        <p:spPr>
          <a:xfrm>
            <a:off x="4023360" y="1417320"/>
            <a:ext cx="749808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Expressão criada pela historiadora Maria Odila Leite da Silva Dias.
</a:t>
            </a:r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Mais do que uma mudança geográfica, a vinda da Corte significou o deslocamento efetivo do aparelho administrativo e das elites de Lisboa para o Rio de Janeiro.
</a:t>
            </a:r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Esse bloco de poder formado no Rio seria, poucos anos depois, o protagonista da ruptura política com Portugal, em 1822.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365760" y="6537960"/>
            <a:ext cx="11457432" cy="0"/>
          </a:xfrm>
          <a:prstGeom prst="line">
            <a:avLst/>
          </a:prstGeom>
          <a:noFill/>
          <a:ln w="12700">
            <a:solidFill>
              <a:srgbClr val="B8860B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65760" y="658368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Felipe Deveza · História · 8º Ano · felipedeveza.com.br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11338560" y="658368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A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7315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CONJURAÇÃO BAIANA: UMA INVESTIGAÇÃO SELETIVA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25603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 PROCESSO, DEZ ANOS DEPOIS DE 1798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640080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 manhã de 12 de agosto de 1798, boletins manuscritos anunciaram a "República Bahinense".
</a:t>
            </a:r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 desembargador responsável pelo caso nunca verificou pistas que ligavam figuras poderosas da cidade à conspiração.
</a:t>
            </a:r>
            <a:pPr indent="0" marL="0">
              <a:buNone/>
            </a:pPr>
            <a:r>
              <a:rPr lang="en-US" sz="1900" b="1" dirty="0">
                <a:solidFill>
                  <a:srgbClr val="C0392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devassa avançou apenas contra os suspeitos de origem popular.</a:t>
            </a:r>
            <a:endParaRPr lang="en-US" sz="1900" dirty="0"/>
          </a:p>
        </p:txBody>
      </p:sp>
      <p:pic>
        <p:nvPicPr>
          <p:cNvPr id="6" name="Image 0" descr="/home/claude/imgs_ok/patricia_valim_rs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315200" y="1371600"/>
            <a:ext cx="4023360" cy="447141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0" y="589788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Patrícia Valim, historiadora (USP)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65760" y="6537960"/>
            <a:ext cx="11457432" cy="0"/>
          </a:xfrm>
          <a:prstGeom prst="line">
            <a:avLst/>
          </a:prstGeom>
          <a:noFill/>
          <a:ln w="12700">
            <a:solidFill>
              <a:srgbClr val="B8860B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65760" y="658368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Felipe Deveza · História · 8º Ano · felipedeveza.com.br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11338560" y="658368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A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7315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AS ÚLTIMAS PALAVRAS DE JOÃO DE DEUS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11109960" cy="3657600"/>
          </a:xfrm>
          <a:prstGeom prst="rect">
            <a:avLst/>
          </a:prstGeom>
          <a:solidFill>
            <a:srgbClr val="FBF5EC"/>
          </a:solidFill>
          <a:ln w="19050">
            <a:solidFill>
              <a:srgbClr val="B886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3716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DOCUMENTO — Frei José do Monte Carmelo (1799)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22960" y="1828800"/>
            <a:ext cx="1051560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"Sigam a lei do verdadeiro Deus (...) depois que eu dei ouvidos a uns cadernos, a um Voltaire, a um Calvino, a um Rousseau, deixei o que não devera, e por isso vim parar a este lugar (...) Liberdade e igualdade é isto", apontando para a forca.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5029200"/>
            <a:ext cx="11109960" cy="123444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5120640"/>
            <a:ext cx="106527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Fonte: VALIM, Patrícia. Da contestação à conversão. Topoi, v. 10, n. 18, 2009, p. 17-18. O relato, escrito para exaltar a religião católica, tornou-se hoje fonte essencial para entender a desigualdade da justiça colonial.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65760" y="6537960"/>
            <a:ext cx="11457432" cy="0"/>
          </a:xfrm>
          <a:prstGeom prst="line">
            <a:avLst/>
          </a:prstGeom>
          <a:noFill/>
          <a:ln w="12700">
            <a:solidFill>
              <a:srgbClr val="B8860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658368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Felipe Deveza · História · 8º Ano · felipedeveza.com.br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1338560" y="658368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A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91440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7315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PARA PENSAR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109960" cy="150876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508760"/>
            <a:ext cx="7315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645920" y="1463040"/>
            <a:ext cx="97840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Por que a Conjuração Baiana propôs o fim da escravidão e a Conjuração Mineira não? O que isso revela sobre quem participava de cada movimento?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48640" y="3063240"/>
            <a:ext cx="11109960" cy="1508760"/>
          </a:xfrm>
          <a:prstGeom prst="rect">
            <a:avLst/>
          </a:prstGeom>
          <a:solidFill>
            <a:srgbClr val="FBF5EC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3200400"/>
            <a:ext cx="7315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4731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2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645920" y="3154680"/>
            <a:ext cx="97840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Por que apenas quatro homens pobres e pardos foram executados na Conjuração Baiana, enquanto figuras poderosas nunca foram sequer investigadas?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48640" y="4754880"/>
            <a:ext cx="11109960" cy="1508760"/>
          </a:xfrm>
          <a:prstGeom prst="rect">
            <a:avLst/>
          </a:prstGeom>
          <a:solidFill>
            <a:srgbClr val="1A4731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892040"/>
            <a:ext cx="7315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3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1645920" y="4846320"/>
            <a:ext cx="97840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Como a chegada da Corte portuguesa em 1808 ajuda a explicar por que a independência do Brasil, em 1822, foi conduzida pela elite e não pelo povo?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365760" y="6537960"/>
            <a:ext cx="11457432" cy="0"/>
          </a:xfrm>
          <a:prstGeom prst="line">
            <a:avLst/>
          </a:prstGeom>
          <a:noFill/>
          <a:ln w="12700">
            <a:solidFill>
              <a:srgbClr val="B8860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5760" y="658368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Felipe Deveza · História · 8º Ano · felipedeveza.com.br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338560" y="658368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47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SÍNTESE — O QUE APRENDEMOS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0080" y="1280160"/>
            <a:ext cx="365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●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280160"/>
            <a:ext cx="10424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mesma crise colonial produziu projetos de liberdade radicalmente diferentes, conforme quem os formulava.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" y="2194560"/>
            <a:ext cx="365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●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97280" y="2194560"/>
            <a:ext cx="10424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repressão às conjurações foi sempre desigual: mais dura para participantes pobres e pretos.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3108960"/>
            <a:ext cx="365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●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97280" y="3108960"/>
            <a:ext cx="10424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 fuga da Corte portuguesa em 1808 inverteu, na prática, a relação entre metrópole e colônia.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4023360"/>
            <a:ext cx="365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●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97280" y="4023360"/>
            <a:ext cx="10424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 bloco de poder formado no Rio a partir de 1808 conduziria, poucos anos depois, a independência de 1822.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5029200"/>
            <a:ext cx="11064240" cy="1188720"/>
          </a:xfrm>
          <a:prstGeom prst="rect">
            <a:avLst/>
          </a:prstGeom>
          <a:solidFill>
            <a:srgbClr val="FAFAF0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512064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4731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"A punição na soberania é menos uma vingança do que uma ação política efetiva."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22960" y="57150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66666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— Michel Foucault, citado por Patrícia Valim sobre a Conjuração Baiana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" y="64922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860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Prof. Felipe Deveza  ·  felipedeveza.com.br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2026-08-08T03:10:38Z</dcterms:created>
  <dcterms:modified xsi:type="dcterms:W3CDTF">2026-08-08T03:10:38Z</dcterms:modified>
</cp:coreProperties>
</file>