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Lst>
  <p:notesMasterIdLst>
    <p:notesMasterId r:id="rId8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notesMaster" Target="notesMasters/notesMaster1.xml"/><Relationship Id="rId90" Type="http://schemas.openxmlformats.org/officeDocument/2006/relationships/presProps" Target="presProps.xml"/><Relationship Id="rId91" Type="http://schemas.openxmlformats.org/officeDocument/2006/relationships/viewProps" Target="viewProps.xml"/><Relationship Id="rId92" Type="http://schemas.openxmlformats.org/officeDocument/2006/relationships/theme" Target="theme/theme1.xml"/><Relationship Id="rId9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2377440" cy="6858000"/>
          </a:xfrm>
          <a:prstGeom prst="rect">
            <a:avLst/>
          </a:prstGeom>
          <a:solidFill>
            <a:srgbClr val="1A4731"/>
          </a:solidFill>
          <a:ln/>
        </p:spPr>
      </p:sp>
      <p:sp>
        <p:nvSpPr>
          <p:cNvPr id="3" name="Text 1"/>
          <p:cNvSpPr/>
          <p:nvPr/>
        </p:nvSpPr>
        <p:spPr>
          <a:xfrm>
            <a:off x="0" y="3017520"/>
            <a:ext cx="2377440" cy="457200"/>
          </a:xfrm>
          <a:prstGeom prst="rect">
            <a:avLst/>
          </a:prstGeom>
          <a:noFill/>
          <a:ln/>
        </p:spPr>
        <p:txBody>
          <a:bodyPr wrap="square" rtlCol="0" anchor="ctr"/>
          <a:lstStyle/>
          <a:p>
            <a:pPr algn="ctr" indent="0" marL="0">
              <a:buNone/>
            </a:pPr>
            <a:r>
              <a:rPr lang="en-US" sz="1600" b="1" dirty="0">
                <a:solidFill>
                  <a:srgbClr val="B8860B"/>
                </a:solidFill>
                <a:latin typeface="Garamond" pitchFamily="34" charset="0"/>
                <a:ea typeface="Garamond" pitchFamily="34" charset="-122"/>
                <a:cs typeface="Garamond" pitchFamily="34" charset="-120"/>
              </a:rPr>
              <a:t>HISTÓRIA</a:t>
            </a:r>
            <a:endParaRPr lang="en-US" sz="1600" dirty="0"/>
          </a:p>
        </p:txBody>
      </p:sp>
      <p:sp>
        <p:nvSpPr>
          <p:cNvPr id="4" name="Text 2"/>
          <p:cNvSpPr/>
          <p:nvPr/>
        </p:nvSpPr>
        <p:spPr>
          <a:xfrm>
            <a:off x="0" y="3383280"/>
            <a:ext cx="2377440" cy="457200"/>
          </a:xfrm>
          <a:prstGeom prst="rect">
            <a:avLst/>
          </a:prstGeom>
          <a:noFill/>
          <a:ln/>
        </p:spPr>
        <p:txBody>
          <a:bodyPr wrap="square" rtlCol="0" anchor="ctr"/>
          <a:lstStyle/>
          <a:p>
            <a:pPr algn="ctr" indent="0" marL="0">
              <a:buNone/>
            </a:pPr>
            <a:r>
              <a:rPr lang="en-US" sz="1600" b="1" dirty="0">
                <a:solidFill>
                  <a:srgbClr val="FFFFFF"/>
                </a:solidFill>
                <a:latin typeface="Garamond" pitchFamily="34" charset="0"/>
                <a:ea typeface="Garamond" pitchFamily="34" charset="-122"/>
                <a:cs typeface="Garamond" pitchFamily="34" charset="-120"/>
              </a:rPr>
              <a:t>8º ANO</a:t>
            </a:r>
            <a:endParaRPr lang="en-US" sz="1600" dirty="0"/>
          </a:p>
        </p:txBody>
      </p:sp>
      <p:sp>
        <p:nvSpPr>
          <p:cNvPr id="5" name="Text 3"/>
          <p:cNvSpPr/>
          <p:nvPr/>
        </p:nvSpPr>
        <p:spPr>
          <a:xfrm>
            <a:off x="2743200" y="822960"/>
            <a:ext cx="8686800" cy="365760"/>
          </a:xfrm>
          <a:prstGeom prst="rect">
            <a:avLst/>
          </a:prstGeom>
          <a:noFill/>
          <a:ln/>
        </p:spPr>
        <p:txBody>
          <a:bodyPr wrap="square" rtlCol="0" anchor="ctr"/>
          <a:lstStyle/>
          <a:p>
            <a:pPr indent="0" marL="0">
              <a:buNone/>
            </a:pPr>
            <a:r>
              <a:rPr lang="en-US" sz="1400" b="1" spc="100" kern="0" dirty="0">
                <a:solidFill>
                  <a:srgbClr val="B8860B"/>
                </a:solidFill>
                <a:latin typeface="Garamond" pitchFamily="34" charset="0"/>
                <a:ea typeface="Garamond" pitchFamily="34" charset="-122"/>
                <a:cs typeface="Garamond" pitchFamily="34" charset="-120"/>
              </a:rPr>
              <a:t>HISTÓRIA — 8º ANO — 2º TRIMESTRE</a:t>
            </a:r>
            <a:endParaRPr lang="en-US" sz="1400" dirty="0"/>
          </a:p>
        </p:txBody>
      </p:sp>
      <p:sp>
        <p:nvSpPr>
          <p:cNvPr id="6" name="Text 4"/>
          <p:cNvSpPr/>
          <p:nvPr/>
        </p:nvSpPr>
        <p:spPr>
          <a:xfrm>
            <a:off x="2743200" y="1371600"/>
            <a:ext cx="8778240" cy="1737360"/>
          </a:xfrm>
          <a:prstGeom prst="rect">
            <a:avLst/>
          </a:prstGeom>
          <a:noFill/>
          <a:ln/>
        </p:spPr>
        <p:txBody>
          <a:bodyPr wrap="square" rtlCol="0" anchor="ctr"/>
          <a:lstStyle/>
          <a:p>
            <a:pPr algn="l" indent="0" marL="0">
              <a:buNone/>
            </a:pPr>
            <a:r>
              <a:rPr lang="en-US" sz="3600" b="1" dirty="0">
                <a:solidFill>
                  <a:srgbClr val="1A4731"/>
                </a:solidFill>
                <a:latin typeface="Garamond" pitchFamily="34" charset="0"/>
                <a:ea typeface="Garamond" pitchFamily="34" charset="-122"/>
                <a:cs typeface="Garamond" pitchFamily="34" charset="-120"/>
              </a:rPr>
              <a:t>40 QUESTÕES: DAS CONJURAÇÕES</a:t>
            </a:r>
            <a:endParaRPr lang="en-US" sz="3600" dirty="0"/>
          </a:p>
          <a:p>
            <a:pPr algn="l" indent="0" marL="0">
              <a:buNone/>
            </a:pPr>
            <a:r>
              <a:rPr lang="en-US" sz="3600" b="1" dirty="0">
                <a:solidFill>
                  <a:srgbClr val="1A4731"/>
                </a:solidFill>
                <a:latin typeface="Garamond" pitchFamily="34" charset="0"/>
                <a:ea typeface="Garamond" pitchFamily="34" charset="-122"/>
                <a:cs typeface="Garamond" pitchFamily="34" charset="-120"/>
              </a:rPr>
              <a:t>À CHEGADA DA CORTE</a:t>
            </a:r>
            <a:endParaRPr lang="en-US" sz="3600" dirty="0"/>
          </a:p>
        </p:txBody>
      </p:sp>
      <p:sp>
        <p:nvSpPr>
          <p:cNvPr id="7" name="Text 5"/>
          <p:cNvSpPr/>
          <p:nvPr/>
        </p:nvSpPr>
        <p:spPr>
          <a:xfrm>
            <a:off x="2743200" y="3108960"/>
            <a:ext cx="8778240" cy="822960"/>
          </a:xfrm>
          <a:prstGeom prst="rect">
            <a:avLst/>
          </a:prstGeom>
          <a:noFill/>
          <a:ln/>
        </p:spPr>
        <p:txBody>
          <a:bodyPr wrap="square" rtlCol="0" anchor="ctr"/>
          <a:lstStyle/>
          <a:p>
            <a:pPr indent="0" marL="0">
              <a:buNone/>
            </a:pPr>
            <a:r>
              <a:rPr lang="en-US" sz="1700" i="1" dirty="0">
                <a:solidFill>
                  <a:srgbClr val="555555"/>
                </a:solidFill>
                <a:latin typeface="Garamond" pitchFamily="34" charset="0"/>
                <a:ea typeface="Garamond" pitchFamily="34" charset="-122"/>
                <a:cs typeface="Garamond" pitchFamily="34" charset="-120"/>
              </a:rPr>
              <a:t>Conjuração Mineira, Conjuração Baiana, invasão napoleônica e a chegada da família imperial portuguesa ao Rio de Janeiro</a:t>
            </a:r>
            <a:endParaRPr lang="en-US" sz="1700" dirty="0"/>
          </a:p>
        </p:txBody>
      </p:sp>
      <p:sp>
        <p:nvSpPr>
          <p:cNvPr id="8" name="Shape 6"/>
          <p:cNvSpPr/>
          <p:nvPr/>
        </p:nvSpPr>
        <p:spPr>
          <a:xfrm>
            <a:off x="2743200" y="4206240"/>
            <a:ext cx="8686800" cy="1828800"/>
          </a:xfrm>
          <a:prstGeom prst="rect">
            <a:avLst/>
          </a:prstGeom>
          <a:solidFill>
            <a:srgbClr val="FFFFFF"/>
          </a:solidFill>
          <a:ln w="19050">
            <a:solidFill>
              <a:srgbClr val="B8860B"/>
            </a:solidFill>
            <a:prstDash val="solid"/>
          </a:ln>
        </p:spPr>
      </p:sp>
      <p:sp>
        <p:nvSpPr>
          <p:cNvPr id="9" name="Text 7"/>
          <p:cNvSpPr/>
          <p:nvPr/>
        </p:nvSpPr>
        <p:spPr>
          <a:xfrm>
            <a:off x="3017520" y="4434840"/>
            <a:ext cx="8138160" cy="548640"/>
          </a:xfrm>
          <a:prstGeom prst="rect">
            <a:avLst/>
          </a:prstGeom>
          <a:noFill/>
          <a:ln/>
        </p:spPr>
        <p:txBody>
          <a:bodyPr wrap="square" rtlCol="0" anchor="ctr"/>
          <a:lstStyle/>
          <a:p>
            <a:pPr indent="0" marL="0">
              <a:buNone/>
            </a:pPr>
            <a:r>
              <a:rPr lang="en-US" sz="2200" b="1" dirty="0">
                <a:solidFill>
                  <a:srgbClr val="1A4731"/>
                </a:solidFill>
                <a:latin typeface="Garamond" pitchFamily="34" charset="0"/>
                <a:ea typeface="Garamond" pitchFamily="34" charset="-122"/>
                <a:cs typeface="Garamond" pitchFamily="34" charset="-120"/>
              </a:rPr>
              <a:t>40 QUESTÕES</a:t>
            </a:r>
            <a:endParaRPr lang="en-US" sz="2200" dirty="0"/>
          </a:p>
        </p:txBody>
      </p:sp>
      <p:sp>
        <p:nvSpPr>
          <p:cNvPr id="10" name="Text 8"/>
          <p:cNvSpPr/>
          <p:nvPr/>
        </p:nvSpPr>
        <p:spPr>
          <a:xfrm>
            <a:off x="3017520" y="4983480"/>
            <a:ext cx="8138160" cy="914400"/>
          </a:xfrm>
          <a:prstGeom prst="rect">
            <a:avLst/>
          </a:prstGeom>
          <a:noFill/>
          <a:ln/>
        </p:spPr>
        <p:txBody>
          <a:bodyPr wrap="square" rtlCol="0" anchor="ctr"/>
          <a:lstStyle/>
          <a:p>
            <a:pPr indent="0" marL="0">
              <a:buNone/>
            </a:pPr>
            <a:r>
              <a:rPr lang="en-US" sz="1500" i="1" dirty="0">
                <a:solidFill>
                  <a:srgbClr val="555555"/>
                </a:solidFill>
                <a:latin typeface="Garamond" pitchFamily="34" charset="0"/>
                <a:ea typeface="Garamond" pitchFamily="34" charset="-122"/>
                <a:cs typeface="Garamond" pitchFamily="34" charset="-120"/>
              </a:rPr>
              <a:t>25 de múltipla escolha  ·  15 discursivas, com resposta-modelo</a:t>
            </a:r>
            <a:endParaRPr lang="en-US" sz="1500" dirty="0"/>
          </a:p>
          <a:p>
            <a:pPr indent="0" marL="0">
              <a:buNone/>
            </a:pPr>
            <a:r>
              <a:rPr lang="en-US" sz="1500" i="1" dirty="0">
                <a:solidFill>
                  <a:srgbClr val="555555"/>
                </a:solidFill>
                <a:latin typeface="Garamond" pitchFamily="34" charset="0"/>
                <a:ea typeface="Garamond" pitchFamily="34" charset="-122"/>
                <a:cs typeface="Garamond" pitchFamily="34" charset="-120"/>
              </a:rPr>
              <a:t>Cada questão ocupa dois slides: enunciado e depois resposta comentada.</a:t>
            </a:r>
            <a:endParaRPr lang="en-US" sz="1500" dirty="0"/>
          </a:p>
        </p:txBody>
      </p:sp>
      <p:sp>
        <p:nvSpPr>
          <p:cNvPr id="11" name="Text 9"/>
          <p:cNvSpPr/>
          <p:nvPr/>
        </p:nvSpPr>
        <p:spPr>
          <a:xfrm>
            <a:off x="2743200" y="6400800"/>
            <a:ext cx="8686800" cy="320040"/>
          </a:xfrm>
          <a:prstGeom prst="rect">
            <a:avLst/>
          </a:prstGeom>
          <a:noFill/>
          <a:ln/>
        </p:spPr>
        <p:txBody>
          <a:bodyPr wrap="square" rtlCol="0" anchor="ctr"/>
          <a:lstStyle/>
          <a:p>
            <a:pPr indent="0" marL="0">
              <a:buNone/>
            </a:pPr>
            <a:r>
              <a:rPr lang="en-US" sz="1200" i="1" dirty="0">
                <a:solidFill>
                  <a:srgbClr val="777777"/>
                </a:solidFill>
                <a:latin typeface="Garamond" pitchFamily="34" charset="0"/>
                <a:ea typeface="Garamond" pitchFamily="34" charset="-122"/>
                <a:cs typeface="Garamond" pitchFamily="34" charset="-120"/>
              </a:rPr>
              <a:t>Prof. Felipe Deveza  ·  felipedeveza.com.br</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COMO ESTE MATERIAL ESTÁ ORGANIZADO</a:t>
            </a:r>
            <a:endParaRPr lang="en-US" sz="2000" dirty="0"/>
          </a:p>
        </p:txBody>
      </p:sp>
      <p:sp>
        <p:nvSpPr>
          <p:cNvPr id="4" name="Shape 2"/>
          <p:cNvSpPr/>
          <p:nvPr/>
        </p:nvSpPr>
        <p:spPr>
          <a:xfrm>
            <a:off x="548640" y="1371600"/>
            <a:ext cx="1828800" cy="1051560"/>
          </a:xfrm>
          <a:prstGeom prst="rect">
            <a:avLst/>
          </a:prstGeom>
          <a:solidFill>
            <a:srgbClr val="1A4731"/>
          </a:solidFill>
          <a:ln/>
        </p:spPr>
      </p:sp>
      <p:sp>
        <p:nvSpPr>
          <p:cNvPr id="5" name="Text 3"/>
          <p:cNvSpPr/>
          <p:nvPr/>
        </p:nvSpPr>
        <p:spPr>
          <a:xfrm>
            <a:off x="548640" y="1371600"/>
            <a:ext cx="1828800" cy="1051560"/>
          </a:xfrm>
          <a:prstGeom prst="rect">
            <a:avLst/>
          </a:prstGeom>
          <a:noFill/>
          <a:ln/>
        </p:spPr>
        <p:txBody>
          <a:bodyPr wrap="square" rtlCol="0" anchor="ctr"/>
          <a:lstStyle/>
          <a:p>
            <a:pPr algn="ctr" indent="0" marL="0">
              <a:buNone/>
            </a:pPr>
            <a:r>
              <a:rPr lang="en-US" sz="1800" b="1" dirty="0">
                <a:solidFill>
                  <a:srgbClr val="B8860B"/>
                </a:solidFill>
                <a:latin typeface="Garamond" pitchFamily="34" charset="0"/>
                <a:ea typeface="Garamond" pitchFamily="34" charset="-122"/>
                <a:cs typeface="Garamond" pitchFamily="34" charset="-120"/>
              </a:rPr>
              <a:t>Bloco 1</a:t>
            </a:r>
            <a:endParaRPr lang="en-US" sz="1800" dirty="0"/>
          </a:p>
        </p:txBody>
      </p:sp>
      <p:sp>
        <p:nvSpPr>
          <p:cNvPr id="6" name="Text 4"/>
          <p:cNvSpPr/>
          <p:nvPr/>
        </p:nvSpPr>
        <p:spPr>
          <a:xfrm>
            <a:off x="2651760" y="1371600"/>
            <a:ext cx="8961120" cy="1051560"/>
          </a:xfrm>
          <a:prstGeom prst="rect">
            <a:avLst/>
          </a:prstGeom>
          <a:noFill/>
          <a:ln/>
        </p:spPr>
        <p:txBody>
          <a:bodyPr wrap="square" rtlCol="0" anchor="ctr"/>
          <a:lstStyle/>
          <a:p>
            <a:pPr indent="0" marL="0">
              <a:buNone/>
            </a:pPr>
            <a:r>
              <a:rPr lang="en-US" sz="1800" dirty="0">
                <a:solidFill>
                  <a:srgbClr val="1A1A1A"/>
                </a:solidFill>
                <a:latin typeface="Garamond" pitchFamily="34" charset="0"/>
                <a:ea typeface="Garamond" pitchFamily="34" charset="-122"/>
                <a:cs typeface="Garamond" pitchFamily="34" charset="-120"/>
              </a:rPr>
              <a:t>Conjuração Mineira (1789) — questões 1 a 10</a:t>
            </a:r>
            <a:endParaRPr lang="en-US" sz="1800" dirty="0"/>
          </a:p>
        </p:txBody>
      </p:sp>
      <p:sp>
        <p:nvSpPr>
          <p:cNvPr id="7" name="Shape 5"/>
          <p:cNvSpPr/>
          <p:nvPr/>
        </p:nvSpPr>
        <p:spPr>
          <a:xfrm>
            <a:off x="548640" y="2606040"/>
            <a:ext cx="1828800" cy="1051560"/>
          </a:xfrm>
          <a:prstGeom prst="rect">
            <a:avLst/>
          </a:prstGeom>
          <a:solidFill>
            <a:srgbClr val="1A4731"/>
          </a:solidFill>
          <a:ln/>
        </p:spPr>
      </p:sp>
      <p:sp>
        <p:nvSpPr>
          <p:cNvPr id="8" name="Text 6"/>
          <p:cNvSpPr/>
          <p:nvPr/>
        </p:nvSpPr>
        <p:spPr>
          <a:xfrm>
            <a:off x="548640" y="2606040"/>
            <a:ext cx="1828800" cy="1051560"/>
          </a:xfrm>
          <a:prstGeom prst="rect">
            <a:avLst/>
          </a:prstGeom>
          <a:noFill/>
          <a:ln/>
        </p:spPr>
        <p:txBody>
          <a:bodyPr wrap="square" rtlCol="0" anchor="ctr"/>
          <a:lstStyle/>
          <a:p>
            <a:pPr algn="ctr" indent="0" marL="0">
              <a:buNone/>
            </a:pPr>
            <a:r>
              <a:rPr lang="en-US" sz="1800" b="1" dirty="0">
                <a:solidFill>
                  <a:srgbClr val="B8860B"/>
                </a:solidFill>
                <a:latin typeface="Garamond" pitchFamily="34" charset="0"/>
                <a:ea typeface="Garamond" pitchFamily="34" charset="-122"/>
                <a:cs typeface="Garamond" pitchFamily="34" charset="-120"/>
              </a:rPr>
              <a:t>Bloco 2</a:t>
            </a:r>
            <a:endParaRPr lang="en-US" sz="1800" dirty="0"/>
          </a:p>
        </p:txBody>
      </p:sp>
      <p:sp>
        <p:nvSpPr>
          <p:cNvPr id="9" name="Text 7"/>
          <p:cNvSpPr/>
          <p:nvPr/>
        </p:nvSpPr>
        <p:spPr>
          <a:xfrm>
            <a:off x="2651760" y="2606040"/>
            <a:ext cx="8961120" cy="1051560"/>
          </a:xfrm>
          <a:prstGeom prst="rect">
            <a:avLst/>
          </a:prstGeom>
          <a:noFill/>
          <a:ln/>
        </p:spPr>
        <p:txBody>
          <a:bodyPr wrap="square" rtlCol="0" anchor="ctr"/>
          <a:lstStyle/>
          <a:p>
            <a:pPr indent="0" marL="0">
              <a:buNone/>
            </a:pPr>
            <a:r>
              <a:rPr lang="en-US" sz="1800" dirty="0">
                <a:solidFill>
                  <a:srgbClr val="1A1A1A"/>
                </a:solidFill>
                <a:latin typeface="Garamond" pitchFamily="34" charset="0"/>
                <a:ea typeface="Garamond" pitchFamily="34" charset="-122"/>
                <a:cs typeface="Garamond" pitchFamily="34" charset="-120"/>
              </a:rPr>
              <a:t>Conjuração Baiana (1798) e seu processo — questões 11 a 22</a:t>
            </a:r>
            <a:endParaRPr lang="en-US" sz="1800" dirty="0"/>
          </a:p>
        </p:txBody>
      </p:sp>
      <p:sp>
        <p:nvSpPr>
          <p:cNvPr id="10" name="Shape 8"/>
          <p:cNvSpPr/>
          <p:nvPr/>
        </p:nvSpPr>
        <p:spPr>
          <a:xfrm>
            <a:off x="548640" y="3840480"/>
            <a:ext cx="1828800" cy="1051560"/>
          </a:xfrm>
          <a:prstGeom prst="rect">
            <a:avLst/>
          </a:prstGeom>
          <a:solidFill>
            <a:srgbClr val="1A4731"/>
          </a:solidFill>
          <a:ln/>
        </p:spPr>
      </p:sp>
      <p:sp>
        <p:nvSpPr>
          <p:cNvPr id="11" name="Text 9"/>
          <p:cNvSpPr/>
          <p:nvPr/>
        </p:nvSpPr>
        <p:spPr>
          <a:xfrm>
            <a:off x="548640" y="3840480"/>
            <a:ext cx="1828800" cy="1051560"/>
          </a:xfrm>
          <a:prstGeom prst="rect">
            <a:avLst/>
          </a:prstGeom>
          <a:noFill/>
          <a:ln/>
        </p:spPr>
        <p:txBody>
          <a:bodyPr wrap="square" rtlCol="0" anchor="ctr"/>
          <a:lstStyle/>
          <a:p>
            <a:pPr algn="ctr" indent="0" marL="0">
              <a:buNone/>
            </a:pPr>
            <a:r>
              <a:rPr lang="en-US" sz="1800" b="1" dirty="0">
                <a:solidFill>
                  <a:srgbClr val="B8860B"/>
                </a:solidFill>
                <a:latin typeface="Garamond" pitchFamily="34" charset="0"/>
                <a:ea typeface="Garamond" pitchFamily="34" charset="-122"/>
                <a:cs typeface="Garamond" pitchFamily="34" charset="-120"/>
              </a:rPr>
              <a:t>Bloco 3</a:t>
            </a:r>
            <a:endParaRPr lang="en-US" sz="1800" dirty="0"/>
          </a:p>
        </p:txBody>
      </p:sp>
      <p:sp>
        <p:nvSpPr>
          <p:cNvPr id="12" name="Text 10"/>
          <p:cNvSpPr/>
          <p:nvPr/>
        </p:nvSpPr>
        <p:spPr>
          <a:xfrm>
            <a:off x="2651760" y="3840480"/>
            <a:ext cx="8961120" cy="1051560"/>
          </a:xfrm>
          <a:prstGeom prst="rect">
            <a:avLst/>
          </a:prstGeom>
          <a:noFill/>
          <a:ln/>
        </p:spPr>
        <p:txBody>
          <a:bodyPr wrap="square" rtlCol="0" anchor="ctr"/>
          <a:lstStyle/>
          <a:p>
            <a:pPr indent="0" marL="0">
              <a:buNone/>
            </a:pPr>
            <a:r>
              <a:rPr lang="en-US" sz="1800" dirty="0">
                <a:solidFill>
                  <a:srgbClr val="1A1A1A"/>
                </a:solidFill>
                <a:latin typeface="Garamond" pitchFamily="34" charset="0"/>
                <a:ea typeface="Garamond" pitchFamily="34" charset="-122"/>
                <a:cs typeface="Garamond" pitchFamily="34" charset="-120"/>
              </a:rPr>
              <a:t>A invasão napoleônica e a fuga da Corte (1807) — questões 23 a 30</a:t>
            </a:r>
            <a:endParaRPr lang="en-US" sz="1800" dirty="0"/>
          </a:p>
        </p:txBody>
      </p:sp>
      <p:sp>
        <p:nvSpPr>
          <p:cNvPr id="13" name="Shape 11"/>
          <p:cNvSpPr/>
          <p:nvPr/>
        </p:nvSpPr>
        <p:spPr>
          <a:xfrm>
            <a:off x="548640" y="5074920"/>
            <a:ext cx="1828800" cy="1051560"/>
          </a:xfrm>
          <a:prstGeom prst="rect">
            <a:avLst/>
          </a:prstGeom>
          <a:solidFill>
            <a:srgbClr val="1A4731"/>
          </a:solidFill>
          <a:ln/>
        </p:spPr>
      </p:sp>
      <p:sp>
        <p:nvSpPr>
          <p:cNvPr id="14" name="Text 12"/>
          <p:cNvSpPr/>
          <p:nvPr/>
        </p:nvSpPr>
        <p:spPr>
          <a:xfrm>
            <a:off x="548640" y="5074920"/>
            <a:ext cx="1828800" cy="1051560"/>
          </a:xfrm>
          <a:prstGeom prst="rect">
            <a:avLst/>
          </a:prstGeom>
          <a:noFill/>
          <a:ln/>
        </p:spPr>
        <p:txBody>
          <a:bodyPr wrap="square" rtlCol="0" anchor="ctr"/>
          <a:lstStyle/>
          <a:p>
            <a:pPr algn="ctr" indent="0" marL="0">
              <a:buNone/>
            </a:pPr>
            <a:r>
              <a:rPr lang="en-US" sz="1800" b="1" dirty="0">
                <a:solidFill>
                  <a:srgbClr val="B8860B"/>
                </a:solidFill>
                <a:latin typeface="Garamond" pitchFamily="34" charset="0"/>
                <a:ea typeface="Garamond" pitchFamily="34" charset="-122"/>
                <a:cs typeface="Garamond" pitchFamily="34" charset="-120"/>
              </a:rPr>
              <a:t>Bloco 4</a:t>
            </a:r>
            <a:endParaRPr lang="en-US" sz="1800" dirty="0"/>
          </a:p>
        </p:txBody>
      </p:sp>
      <p:sp>
        <p:nvSpPr>
          <p:cNvPr id="15" name="Text 13"/>
          <p:cNvSpPr/>
          <p:nvPr/>
        </p:nvSpPr>
        <p:spPr>
          <a:xfrm>
            <a:off x="2651760" y="5074920"/>
            <a:ext cx="8961120" cy="1051560"/>
          </a:xfrm>
          <a:prstGeom prst="rect">
            <a:avLst/>
          </a:prstGeom>
          <a:noFill/>
          <a:ln/>
        </p:spPr>
        <p:txBody>
          <a:bodyPr wrap="square" rtlCol="0" anchor="ctr"/>
          <a:lstStyle/>
          <a:p>
            <a:pPr indent="0" marL="0">
              <a:buNone/>
            </a:pPr>
            <a:r>
              <a:rPr lang="en-US" sz="1800" dirty="0">
                <a:solidFill>
                  <a:srgbClr val="1A1A1A"/>
                </a:solidFill>
                <a:latin typeface="Garamond" pitchFamily="34" charset="0"/>
                <a:ea typeface="Garamond" pitchFamily="34" charset="-122"/>
                <a:cs typeface="Garamond" pitchFamily="34" charset="-120"/>
              </a:rPr>
              <a:t>A chegada da família imperial ao Rio de Janeiro (1808) — questões 31 a 40</a:t>
            </a:r>
            <a:endParaRPr lang="en-US" sz="1800" dirty="0"/>
          </a:p>
        </p:txBody>
      </p:sp>
      <p:sp>
        <p:nvSpPr>
          <p:cNvPr id="16" name="Shape 14"/>
          <p:cNvSpPr/>
          <p:nvPr/>
        </p:nvSpPr>
        <p:spPr>
          <a:xfrm>
            <a:off x="365760" y="6537960"/>
            <a:ext cx="11457432" cy="0"/>
          </a:xfrm>
          <a:prstGeom prst="line">
            <a:avLst/>
          </a:prstGeom>
          <a:noFill/>
          <a:ln w="12700">
            <a:solidFill>
              <a:srgbClr val="B8860B"/>
            </a:solidFill>
            <a:prstDash val="solid"/>
          </a:ln>
        </p:spPr>
      </p:sp>
      <p:sp>
        <p:nvSpPr>
          <p:cNvPr id="17" name="Text 15"/>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8" name="Text 16"/>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1</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A4731"/>
        </a:solidFill>
      </p:bgPr>
    </p:bg>
    <p:spTree>
      <p:nvGrpSpPr>
        <p:cNvPr id="1" name=""/>
        <p:cNvGrpSpPr/>
        <p:nvPr/>
      </p:nvGrpSpPr>
      <p:grpSpPr>
        <a:xfrm>
          <a:off x="0" y="0"/>
          <a:ext cx="0" cy="0"/>
          <a:chOff x="0" y="0"/>
          <a:chExt cx="0" cy="0"/>
        </a:xfrm>
      </p:grpSpPr>
      <p:sp>
        <p:nvSpPr>
          <p:cNvPr id="2" name="Text 0"/>
          <p:cNvSpPr/>
          <p:nvPr/>
        </p:nvSpPr>
        <p:spPr>
          <a:xfrm>
            <a:off x="731520" y="2743200"/>
            <a:ext cx="10698480" cy="1371600"/>
          </a:xfrm>
          <a:prstGeom prst="rect">
            <a:avLst/>
          </a:prstGeom>
          <a:noFill/>
          <a:ln/>
        </p:spPr>
        <p:txBody>
          <a:bodyPr wrap="square" rtlCol="0" anchor="ctr"/>
          <a:lstStyle/>
          <a:p>
            <a:pPr algn="ctr" indent="0" marL="0">
              <a:buNone/>
            </a:pPr>
            <a:r>
              <a:rPr lang="en-US" sz="3400" b="1" dirty="0">
                <a:solidFill>
                  <a:srgbClr val="B8860B"/>
                </a:solidFill>
                <a:latin typeface="Garamond" pitchFamily="34" charset="0"/>
                <a:ea typeface="Garamond" pitchFamily="34" charset="-122"/>
                <a:cs typeface="Garamond" pitchFamily="34" charset="-120"/>
              </a:rPr>
              <a:t>BLOCO 1</a:t>
            </a:r>
            <a:endParaRPr lang="en-US" sz="3400" dirty="0"/>
          </a:p>
          <a:p>
            <a:pPr algn="ctr" indent="0" marL="0">
              <a:buNone/>
            </a:pPr>
            <a:r>
              <a:rPr lang="en-US" sz="3400" b="1" dirty="0">
                <a:solidFill>
                  <a:srgbClr val="B8860B"/>
                </a:solidFill>
                <a:latin typeface="Garamond" pitchFamily="34" charset="0"/>
                <a:ea typeface="Garamond" pitchFamily="34" charset="-122"/>
                <a:cs typeface="Garamond" pitchFamily="34" charset="-120"/>
              </a:rPr>
              <a:t>CONJURAÇÃO MINEIRA (1789)</a:t>
            </a:r>
            <a:endParaRPr lang="en-US" sz="3400" dirty="0"/>
          </a:p>
        </p:txBody>
      </p:sp>
      <p:sp>
        <p:nvSpPr>
          <p:cNvPr id="3" name="Shape 1"/>
          <p:cNvSpPr/>
          <p:nvPr/>
        </p:nvSpPr>
        <p:spPr>
          <a:xfrm>
            <a:off x="3200400" y="4206240"/>
            <a:ext cx="5760720" cy="0"/>
          </a:xfrm>
          <a:prstGeom prst="line">
            <a:avLst/>
          </a:prstGeom>
          <a:noFill/>
          <a:ln w="19050">
            <a:solidFill>
              <a:srgbClr val="FFFFFF"/>
            </a:solidFill>
            <a:prstDash val="solid"/>
          </a:ln>
        </p:spPr>
      </p:sp>
      <p:sp>
        <p:nvSpPr>
          <p:cNvPr id="4" name="Shape 2"/>
          <p:cNvSpPr/>
          <p:nvPr/>
        </p:nvSpPr>
        <p:spPr>
          <a:xfrm>
            <a:off x="365760" y="6537960"/>
            <a:ext cx="11457432" cy="0"/>
          </a:xfrm>
          <a:prstGeom prst="line">
            <a:avLst/>
          </a:prstGeom>
          <a:noFill/>
          <a:ln w="12700">
            <a:solidFill>
              <a:srgbClr val="B8860B"/>
            </a:solidFill>
            <a:prstDash val="solid"/>
          </a:ln>
        </p:spPr>
      </p:sp>
      <p:sp>
        <p:nvSpPr>
          <p:cNvPr id="5" name="Text 3"/>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6" name="Text 4"/>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2</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1</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A Conjuração Mineira, articulada entre 1788 e 1789, teve como um de seus principais estopins:</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a ameaça de uma nova derrama para cobrir o atraso na cota do quinto do ouro.</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a proibição do tráfico de pessoas escravizadas para Minas Gerais.</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a chegada da família real portuguesa ao Rio de Janeiro.</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a decretação da abertura dos portos às nações amigas.</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3</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1</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A</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A ameaça de uma nova derrama em 1788-1789, diante da queda da produção aurífera, foi o gatilho imediato da articulação conspirativa em Minas Gerais. A derrama era a cobrança forçada de impostos atrasados sobre a cota do quinto do ouro.</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4</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2</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Diferentemente da Conjuração Baiana de 1798, a Conjuração Mineira de 1789:</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propôs explicitamente o fim da escravidão.</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recebeu apoio direto da Coroa portuguesa.</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não teve qualquer relação com o Iluminismo.</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foi liderada por uma elite proprietária que não tocava na questão da escravidão.</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5</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2</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D</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A Conjuração Mineira era formada majoritariamente por proprietários de terras, minas e pessoas escravizadas. Em nenhum momento os conjurados propuseram o fim da escravidão: sua bandeira era a autonomia política e econômica da capitania, não uma transformação da ordem social.</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6</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3</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O projeto político dos conjurados mineiros previa, entre outras medidas:</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a manutenção da proibição de manufaturas e a permanência da capital em Vila Rica.</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a restauração da monarquia portuguesa com maior autonomia para os peninsulares.</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a proclamação de uma república inspirada no modelo dos Estados Unidos, com incentivo à manufatura local.</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a abolição imediata da escravidão como condição para a independência.</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3</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C</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Os conjurados planejavam proclamar uma república inspirada nos Estados Unidos, com capital provavelmente em São João del-Rei, criação de uma universidade em Minas Gerais e incentivo à manufatura local, então proibida pela metrópole.</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8</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4</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A transformação de Tiradentes em herói nacional está diretamente relacionada a:</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sua liderança inquestionável sobre os demais conjurados mineiros.</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a necessidade da República, proclamada em 1889, de construir um símbolo fundador popular.</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sua participação também na Conjuração Baiana.</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o reconhecimento imediato de seu papel histórico já no século XVIII.</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9</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4</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B</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O regime republicano, instaurado em 1889, precisava de um símbolo popular que não remetesse à monarquia recém-deposta, e encontrou em Tiradentes essa figura, exatamente um século depois da Conjuração.</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10</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5</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Sobre a posição de Tiradentes dentro da Conjuração Mineira, é correto afirmar que:</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ele foi o único idealizador e líder inquestionável do movimento.</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ele era um entre vários conspiradores, sem posição de destaque especial entre eles.</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ele foi o único conjurado a não ser processado pelas autoridades.</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ele se opunha à proclamação da república defendida pelos demais conjurados.</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11</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5</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B</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Tiradentes não foi o líder do movimento nem seu idealizador principal: era um entre vários conspiradores, como o poeta Tomás Antônio Gonzaga e o desembargador Cláudio Manuel da Costa, sem posição de destaque especial entre eles.</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12</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6</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Qual foi o desfecho judicial da Conjuração Mineira?</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Todos os onze condenados à morte foram efetivamente executados.</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Nenhum dos conjurados foi condenado, pois o movimento não chegou a ser descoberto.</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Apenas Tiradentes teve a pena de morte executada; os demais tiveram as penas comutadas para degredo na África.</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Os conjurados foram julgados e absolvidos por falta de provas.</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13</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6</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C</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Após o longo processo registrado nos Autos de Devassa, onze conjurados foram condenados à morte, mas apenas Tiradentes teve a pena efetivamente executada, em 21 de abril de 1792. Os demais tiveram as penas comutadas para o degredo em colônias portuguesas na África.</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14</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7</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Após a execução de Tiradentes, o que aconteceu com seu corpo?</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Foi sepultado imediatamente em local secreto para evitar qualquer culto.</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Foi esquartejado e suas partes espalhadas pela estrada entre o Rio de Janeiro e Vila Rica, como advertência pública.</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Foi devolvido à sua família em Minas Gerais para funeral privado.</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Foi embalsamado e exposto no Paço Imperial por determinação da Coroa.</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15</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7</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B</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O corpo de Tiradentes foi esquartejado e suas partes espalhadas pela estrada entre o Rio de Janeiro e Vila Rica, prática de punição exemplar comum no direito penal do Antigo Regime para demonstrar o poder do Estado e desencorajar novas conspirações.</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16</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8</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Explique por que a Conjuração Mineira não propunha o fim da escravidão, apesar de seus líderes utilizarem o vocabulário do Iluminismo.</a:t>
            </a:r>
            <a:endParaRPr lang="en-US" sz="1900" dirty="0"/>
          </a:p>
        </p:txBody>
      </p:sp>
      <p:sp>
        <p:nvSpPr>
          <p:cNvPr id="6" name="Shape 4"/>
          <p:cNvSpPr/>
          <p:nvPr/>
        </p:nvSpPr>
        <p:spPr>
          <a:xfrm>
            <a:off x="10698480" y="73152"/>
            <a:ext cx="1051560" cy="640080"/>
          </a:xfrm>
          <a:prstGeom prst="rect">
            <a:avLst/>
          </a:prstGeom>
          <a:solidFill>
            <a:srgbClr val="C0392B"/>
          </a:solidFill>
          <a:ln/>
        </p:spPr>
      </p:sp>
      <p:sp>
        <p:nvSpPr>
          <p:cNvPr id="7" name="Text 5"/>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DISCURSIVA</a:t>
            </a:r>
            <a:endParaRPr lang="en-US" sz="9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17</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C0392B"/>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8</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Text 3"/>
          <p:cNvSpPr/>
          <p:nvPr/>
        </p:nvSpPr>
        <p:spPr>
          <a:xfrm>
            <a:off x="548640" y="1463040"/>
            <a:ext cx="7315200" cy="365760"/>
          </a:xfrm>
          <a:prstGeom prst="rect">
            <a:avLst/>
          </a:prstGeom>
          <a:noFill/>
          <a:ln/>
        </p:spPr>
        <p:txBody>
          <a:bodyPr wrap="square" rtlCol="0" anchor="ctr"/>
          <a:lstStyle/>
          <a:p>
            <a:pPr indent="0" marL="0">
              <a:buNone/>
            </a:pPr>
            <a:r>
              <a:rPr lang="en-US" sz="1400" b="1" dirty="0">
                <a:solidFill>
                  <a:srgbClr val="B8860B"/>
                </a:solidFill>
                <a:latin typeface="Garamond" pitchFamily="34" charset="0"/>
                <a:ea typeface="Garamond" pitchFamily="34" charset="-122"/>
                <a:cs typeface="Garamond" pitchFamily="34" charset="-120"/>
              </a:rPr>
              <a:t>PONTOS ESPERADOS NA RESPOSTA</a:t>
            </a:r>
            <a:endParaRPr lang="en-US" sz="1400" dirty="0"/>
          </a:p>
        </p:txBody>
      </p:sp>
      <p:sp>
        <p:nvSpPr>
          <p:cNvPr id="6" name="Shape 4"/>
          <p:cNvSpPr/>
          <p:nvPr/>
        </p:nvSpPr>
        <p:spPr>
          <a:xfrm>
            <a:off x="548640" y="1920240"/>
            <a:ext cx="11064240" cy="4297680"/>
          </a:xfrm>
          <a:prstGeom prst="rect">
            <a:avLst/>
          </a:prstGeom>
          <a:solidFill>
            <a:srgbClr val="FBF5EC"/>
          </a:solidFill>
          <a:ln/>
        </p:spPr>
      </p:sp>
      <p:sp>
        <p:nvSpPr>
          <p:cNvPr id="7" name="Text 5"/>
          <p:cNvSpPr/>
          <p:nvPr/>
        </p:nvSpPr>
        <p:spPr>
          <a:xfrm>
            <a:off x="822960" y="2103120"/>
            <a:ext cx="10515600" cy="3931920"/>
          </a:xfrm>
          <a:prstGeom prst="rect">
            <a:avLst/>
          </a:prstGeom>
          <a:noFill/>
          <a:ln/>
        </p:spPr>
        <p:txBody>
          <a:bodyPr wrap="square" rtlCol="0" anchor="t"/>
          <a:lstStyle/>
          <a:p>
            <a:pPr indent="0" marL="0">
              <a:buNone/>
            </a:pPr>
            <a:r>
              <a:rPr lang="en-US" sz="1700" dirty="0">
                <a:solidFill>
                  <a:srgbClr val="1A1A1A"/>
                </a:solidFill>
                <a:latin typeface="Garamond" pitchFamily="34" charset="0"/>
                <a:ea typeface="Garamond" pitchFamily="34" charset="-122"/>
                <a:cs typeface="Garamond" pitchFamily="34" charset="-120"/>
              </a:rPr>
              <a:t>Espera-se que a resposta identifique que os conjurados mineiros eram, em sua maioria, proprietários de terras, minas e pessoas escravizadas. Embora usassem vocabulário iluminista de liberdade e autonomia, seu projeto era de emancipação política e econômica da capitania em relação a Portugal, não de transformação da ordem social. Defender a abolição contrariaria seus próprios interesses econômicos como senhores de escravizados.</a:t>
            </a:r>
            <a:endParaRPr lang="en-US" sz="17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18</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9</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De que forma o processo de mitificação de Tiradentes, ocorrido apenas na República, ajuda a entender como a memória histórica é construída e disputada?</a:t>
            </a:r>
            <a:endParaRPr lang="en-US" sz="1900" dirty="0"/>
          </a:p>
        </p:txBody>
      </p:sp>
      <p:sp>
        <p:nvSpPr>
          <p:cNvPr id="6" name="Shape 4"/>
          <p:cNvSpPr/>
          <p:nvPr/>
        </p:nvSpPr>
        <p:spPr>
          <a:xfrm>
            <a:off x="10698480" y="73152"/>
            <a:ext cx="1051560" cy="640080"/>
          </a:xfrm>
          <a:prstGeom prst="rect">
            <a:avLst/>
          </a:prstGeom>
          <a:solidFill>
            <a:srgbClr val="C0392B"/>
          </a:solidFill>
          <a:ln/>
        </p:spPr>
      </p:sp>
      <p:sp>
        <p:nvSpPr>
          <p:cNvPr id="7" name="Text 5"/>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DISCURSIVA</a:t>
            </a:r>
            <a:endParaRPr lang="en-US" sz="9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19</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C0392B"/>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9</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Text 3"/>
          <p:cNvSpPr/>
          <p:nvPr/>
        </p:nvSpPr>
        <p:spPr>
          <a:xfrm>
            <a:off x="548640" y="1463040"/>
            <a:ext cx="7315200" cy="365760"/>
          </a:xfrm>
          <a:prstGeom prst="rect">
            <a:avLst/>
          </a:prstGeom>
          <a:noFill/>
          <a:ln/>
        </p:spPr>
        <p:txBody>
          <a:bodyPr wrap="square" rtlCol="0" anchor="ctr"/>
          <a:lstStyle/>
          <a:p>
            <a:pPr indent="0" marL="0">
              <a:buNone/>
            </a:pPr>
            <a:r>
              <a:rPr lang="en-US" sz="1400" b="1" dirty="0">
                <a:solidFill>
                  <a:srgbClr val="B8860B"/>
                </a:solidFill>
                <a:latin typeface="Garamond" pitchFamily="34" charset="0"/>
                <a:ea typeface="Garamond" pitchFamily="34" charset="-122"/>
                <a:cs typeface="Garamond" pitchFamily="34" charset="-120"/>
              </a:rPr>
              <a:t>PONTOS ESPERADOS NA RESPOSTA</a:t>
            </a:r>
            <a:endParaRPr lang="en-US" sz="1400" dirty="0"/>
          </a:p>
        </p:txBody>
      </p:sp>
      <p:sp>
        <p:nvSpPr>
          <p:cNvPr id="6" name="Shape 4"/>
          <p:cNvSpPr/>
          <p:nvPr/>
        </p:nvSpPr>
        <p:spPr>
          <a:xfrm>
            <a:off x="548640" y="1920240"/>
            <a:ext cx="11064240" cy="4297680"/>
          </a:xfrm>
          <a:prstGeom prst="rect">
            <a:avLst/>
          </a:prstGeom>
          <a:solidFill>
            <a:srgbClr val="FBF5EC"/>
          </a:solidFill>
          <a:ln/>
        </p:spPr>
      </p:sp>
      <p:sp>
        <p:nvSpPr>
          <p:cNvPr id="7" name="Text 5"/>
          <p:cNvSpPr/>
          <p:nvPr/>
        </p:nvSpPr>
        <p:spPr>
          <a:xfrm>
            <a:off x="822960" y="2103120"/>
            <a:ext cx="10515600" cy="3931920"/>
          </a:xfrm>
          <a:prstGeom prst="rect">
            <a:avLst/>
          </a:prstGeom>
          <a:noFill/>
          <a:ln/>
        </p:spPr>
        <p:txBody>
          <a:bodyPr wrap="square" rtlCol="0" anchor="t"/>
          <a:lstStyle/>
          <a:p>
            <a:pPr indent="0" marL="0">
              <a:buNone/>
            </a:pPr>
            <a:r>
              <a:rPr lang="en-US" sz="1700" dirty="0">
                <a:solidFill>
                  <a:srgbClr val="1A1A1A"/>
                </a:solidFill>
                <a:latin typeface="Garamond" pitchFamily="34" charset="0"/>
                <a:ea typeface="Garamond" pitchFamily="34" charset="-122"/>
                <a:cs typeface="Garamond" pitchFamily="34" charset="-120"/>
              </a:rPr>
              <a:t>A resposta deve mostrar que a memória histórica não é um reflexo automático dos fatos, mas uma construção posterior, feita a partir das necessidades políticas do presente. A República precisava de um herói popular que não remetesse à monarquia derrubada em 1889; Tiradentes, de origem modesta e executado pela Coroa, foi escolhido e elevado à condição de mártir fundador quase um século depois de sua morte, mostrando que a história é também um campo de disputa de sentidos.</a:t>
            </a:r>
            <a:endParaRPr lang="en-US" sz="17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20</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10</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(ENEM, adaptada) A 1ª República Brasileira, em seus primórdios, optou pela figura de Tiradentes como herói nacional, e não por líderes de movimentos separatistas regionais como Frei Caneca ou Bento Gonçalves. Essa escolha evidencia que a construção do simbolismo republicano estava relacionada a:</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ao caráter nacionalista e republicano já reconhecido de Tiradentes ainda no século XVIII.</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à identificação da Conjuração Mineira como movimento precursor do positivismo brasileiro.</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ao fato de a proclamação da República ter sido um movimento de poucas raízes populares, que precisava de legitimação.</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à semelhança física entre Tiradentes e os líderes separatistas do Nordeste e do Sul.</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21</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10</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MINEIRA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C</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A proclamação da República, em 1889, teve poucas raízes populares. A opção pela figura de Tiradentes, e não por líderes de movimentos separatistas regionais, revela a necessidade republicana de legitimação popular através de um símbolo fundador que unisse o país. Fonte adaptada: CARVALHO, José Murilo de. A Formação das Almas.</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22</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A4731"/>
        </a:solidFill>
      </p:bgPr>
    </p:bg>
    <p:spTree>
      <p:nvGrpSpPr>
        <p:cNvPr id="1" name=""/>
        <p:cNvGrpSpPr/>
        <p:nvPr/>
      </p:nvGrpSpPr>
      <p:grpSpPr>
        <a:xfrm>
          <a:off x="0" y="0"/>
          <a:ext cx="0" cy="0"/>
          <a:chOff x="0" y="0"/>
          <a:chExt cx="0" cy="0"/>
        </a:xfrm>
      </p:grpSpPr>
      <p:sp>
        <p:nvSpPr>
          <p:cNvPr id="2" name="Text 0"/>
          <p:cNvSpPr/>
          <p:nvPr/>
        </p:nvSpPr>
        <p:spPr>
          <a:xfrm>
            <a:off x="731520" y="2743200"/>
            <a:ext cx="10698480" cy="1371600"/>
          </a:xfrm>
          <a:prstGeom prst="rect">
            <a:avLst/>
          </a:prstGeom>
          <a:noFill/>
          <a:ln/>
        </p:spPr>
        <p:txBody>
          <a:bodyPr wrap="square" rtlCol="0" anchor="ctr"/>
          <a:lstStyle/>
          <a:p>
            <a:pPr algn="ctr" indent="0" marL="0">
              <a:buNone/>
            </a:pPr>
            <a:r>
              <a:rPr lang="en-US" sz="3400" b="1" dirty="0">
                <a:solidFill>
                  <a:srgbClr val="B8860B"/>
                </a:solidFill>
                <a:latin typeface="Garamond" pitchFamily="34" charset="0"/>
                <a:ea typeface="Garamond" pitchFamily="34" charset="-122"/>
                <a:cs typeface="Garamond" pitchFamily="34" charset="-120"/>
              </a:rPr>
              <a:t>BLOCO 2</a:t>
            </a:r>
            <a:endParaRPr lang="en-US" sz="3400" dirty="0"/>
          </a:p>
          <a:p>
            <a:pPr algn="ctr" indent="0" marL="0">
              <a:buNone/>
            </a:pPr>
            <a:r>
              <a:rPr lang="en-US" sz="3400" b="1" dirty="0">
                <a:solidFill>
                  <a:srgbClr val="B8860B"/>
                </a:solidFill>
                <a:latin typeface="Garamond" pitchFamily="34" charset="0"/>
                <a:ea typeface="Garamond" pitchFamily="34" charset="-122"/>
                <a:cs typeface="Garamond" pitchFamily="34" charset="-120"/>
              </a:rPr>
              <a:t>CONJURAÇÃO BAIANA (1798) E SEU PROCESSO</a:t>
            </a:r>
            <a:endParaRPr lang="en-US" sz="3400" dirty="0"/>
          </a:p>
        </p:txBody>
      </p:sp>
      <p:sp>
        <p:nvSpPr>
          <p:cNvPr id="3" name="Shape 1"/>
          <p:cNvSpPr/>
          <p:nvPr/>
        </p:nvSpPr>
        <p:spPr>
          <a:xfrm>
            <a:off x="3200400" y="4206240"/>
            <a:ext cx="5760720" cy="0"/>
          </a:xfrm>
          <a:prstGeom prst="line">
            <a:avLst/>
          </a:prstGeom>
          <a:noFill/>
          <a:ln w="19050">
            <a:solidFill>
              <a:srgbClr val="FFFFFF"/>
            </a:solidFill>
            <a:prstDash val="solid"/>
          </a:ln>
        </p:spPr>
      </p:sp>
      <p:sp>
        <p:nvSpPr>
          <p:cNvPr id="4" name="Shape 2"/>
          <p:cNvSpPr/>
          <p:nvPr/>
        </p:nvSpPr>
        <p:spPr>
          <a:xfrm>
            <a:off x="365760" y="6537960"/>
            <a:ext cx="11457432" cy="0"/>
          </a:xfrm>
          <a:prstGeom prst="line">
            <a:avLst/>
          </a:prstGeom>
          <a:noFill/>
          <a:ln w="12700">
            <a:solidFill>
              <a:srgbClr val="B8860B"/>
            </a:solidFill>
            <a:prstDash val="solid"/>
          </a:ln>
        </p:spPr>
      </p:sp>
      <p:sp>
        <p:nvSpPr>
          <p:cNvPr id="5" name="Text 3"/>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6" name="Text 4"/>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23</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11</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Diferentemente da Conjuração Mineira, a Conjuração Baiana de 1798 se destacou por:</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contar com apoio direto da Coroa portuguesa.</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ser liderada exclusivamente por membros do clero.</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não sofrer qualquer tipo de repressão.</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propor explicitamente o fim da escravidão.</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24</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11</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D</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A Conjuração Baiana associou a independência política à abolição da escravidão e à igualdade social, o que a distingue claramente do projeto mineiro. Nenhuma outra conspiração colonial no Brasil havia ido tão longe nessa direção.</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25</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12</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O trecho do manifesto da Conjuração Baiana que afirma "todos serão iguaes, não haverá diferença" expressa principalmente:</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um projeto de igualdade social e racial, incluindo o fim da escravidão.</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uma crítica exclusiva à cobrança de impostos.</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uma proposta de autonomia comercial sem alteração da ordem social.</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apoio à manutenção da hierarquia colonial.</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26</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12</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A</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O manifesto defende explicitamente a igualdade entre pessoas pardas, pretas e demais cidadãos, propondo o fim da hierarquia racial e social vigente na sociedade colonial baiana.</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27</a:t>
            </a:r>
            <a:endParaRPr 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13</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Sobre a repressão às duas conjurações (Mineira e Baiana), é correto afirmar que:</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todos os envolvidos, independentemente de origem social, receberam a mesma pena.</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os participantes populares e pretos da Conjuração Baiana receberam penas mais severas do que os de origem mais abastada.</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apenas os conjurados mineiros foram punidos.</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nenhum dos movimentos foi descoberto pela Coroa portuguesa.</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28</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13</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B</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Os quatro condenados à forca na Conjuração Baiana eram de origem popular e majoritariamente pretos; participantes brancos e abastados, envolvidos no mesmo movimento, tiveram penas muito mais brandas.</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29</a:t>
            </a:r>
            <a:endParaRPr lang="en-US"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14</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A investigação sobre a Conjuração Baiana, segundo a historiadora Patrícia Valim, caracterizou-se por:</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investigar com o mesmo rigor todos os suspeitos, independentemente de sua posição social.</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avançar principalmente contra os suspeitos de origem popular, sem investigar pistas que envolviam figuras poderosas.</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absolver integralmente todos os envolvidos no movimento.</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ser conduzida exclusivamente por religiosos, sem participação de autoridades civis.</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30</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14</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B</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A pesquisa de Patrícia Valim mostra que o desembargador responsável pelo caso nunca verificou informações que ligavam figuras poderosas da cidade à conspiração. A devassa avançou apenas contra os suspeitos de origem popular.</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31</a:t>
            </a:r>
            <a:endParaRPr lang="en-US"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15</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Sobre a punição dos condenados da Conjuração Baiana, é correto afirmar que:</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os corpos foram enterrados imediatamente após o enforcamento, sem qualquer exposição pública.</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nenhum dos condenados foi efetivamente executado.</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apenas Luís Gonzaga foi condenado à morte.</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após o enforcamento, os corpos foram esquartejados e as partes expostas em locais associados à vida de cada condenado.</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32</a:t>
            </a:r>
            <a:endParaRPr lang="en-US"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15</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D</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Após o enforcamento, em 8 de novembro de 1799, os corpos foram esquartejados e suas partes expostas em locais da cidade associados à vida de cada condenado, como advertência pública — prática comum de punição exemplar no período colonial.</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33</a:t>
            </a:r>
            <a:endParaRPr lang="en-US"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16</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A expressão "Corporação dos Enteados", usada pelo cronista Luís dos Santos Vilhena, refere-se a:</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um grupo de figuras poderosas com relações promíscuas com a Justiça colonial, nunca processadas.</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os quatro condenados executados na Praça da Piedade.</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um grupo de religiosos carmelitas envolvidos na conjuração.</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os soldados responsáveis pela guarda da execução.</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34</a:t>
            </a:r>
            <a:endParaRPr lang="en-US" sz="1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16</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A</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A expressão, usada pelo cronista Vilhena, refere-se a um grupo de figuras poderosas da Bahia colonial que mantinham relações promíscuas com a Justiça e a administração colonial, mas nunca foram investigadas apesar de ligações documentadas com a conjuração.</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35</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17</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A principal questão levantada pela historiografia atual sobre a Conjuração Baiana, a partir da análise dos autos da devassa, é:</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se o movimento realmente existiu ou foi inventado pelas autoridades.</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se Frei José do Monte Carmelo participou ativamente da conspiração.</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se a execução ocorreu antes ou depois do Grito do Ipiranga.</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por que apenas quatro homens pobres e pardos foram punidos, enquanto figuras poderosas com envolvimento documentado nunca foram investigadas.</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36</a:t>
            </a:r>
            <a:endParaRPr lang="en-US" sz="1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17</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D</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A historiografia atual, sobretudo o trabalho de Patrícia Valim, questiona por que apenas quatro homens pobres e pardos foram executados, enquanto pessoas poderosas com envolvimento documentado, como o Secretário de Estado José Pires de Carvalho e Albuquerque, nunca foram processadas.</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37</a:t>
            </a:r>
            <a:endParaRPr lang="en-US" sz="1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18</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Nas últimas palavras de João de Deus, registradas por Frei José do Monte Carmelo, ele condena Voltaire, Calvino e Rousseau. Explique por que esses três nomes específicos foram citados e o que eles representavam para as autoridades coloniais.</a:t>
            </a:r>
            <a:endParaRPr lang="en-US" sz="1900" dirty="0"/>
          </a:p>
        </p:txBody>
      </p:sp>
      <p:sp>
        <p:nvSpPr>
          <p:cNvPr id="6" name="Shape 4"/>
          <p:cNvSpPr/>
          <p:nvPr/>
        </p:nvSpPr>
        <p:spPr>
          <a:xfrm>
            <a:off x="10698480" y="73152"/>
            <a:ext cx="1051560" cy="640080"/>
          </a:xfrm>
          <a:prstGeom prst="rect">
            <a:avLst/>
          </a:prstGeom>
          <a:solidFill>
            <a:srgbClr val="C0392B"/>
          </a:solidFill>
          <a:ln/>
        </p:spPr>
      </p:sp>
      <p:sp>
        <p:nvSpPr>
          <p:cNvPr id="7" name="Text 5"/>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DISCURSIVA</a:t>
            </a:r>
            <a:endParaRPr lang="en-US" sz="9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38</a:t>
            </a:r>
            <a:endParaRPr lang="en-US" sz="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C0392B"/>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18</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Text 3"/>
          <p:cNvSpPr/>
          <p:nvPr/>
        </p:nvSpPr>
        <p:spPr>
          <a:xfrm>
            <a:off x="548640" y="1463040"/>
            <a:ext cx="7315200" cy="365760"/>
          </a:xfrm>
          <a:prstGeom prst="rect">
            <a:avLst/>
          </a:prstGeom>
          <a:noFill/>
          <a:ln/>
        </p:spPr>
        <p:txBody>
          <a:bodyPr wrap="square" rtlCol="0" anchor="ctr"/>
          <a:lstStyle/>
          <a:p>
            <a:pPr indent="0" marL="0">
              <a:buNone/>
            </a:pPr>
            <a:r>
              <a:rPr lang="en-US" sz="1400" b="1" dirty="0">
                <a:solidFill>
                  <a:srgbClr val="B8860B"/>
                </a:solidFill>
                <a:latin typeface="Garamond" pitchFamily="34" charset="0"/>
                <a:ea typeface="Garamond" pitchFamily="34" charset="-122"/>
                <a:cs typeface="Garamond" pitchFamily="34" charset="-120"/>
              </a:rPr>
              <a:t>PONTOS ESPERADOS NA RESPOSTA</a:t>
            </a:r>
            <a:endParaRPr lang="en-US" sz="1400" dirty="0"/>
          </a:p>
        </p:txBody>
      </p:sp>
      <p:sp>
        <p:nvSpPr>
          <p:cNvPr id="6" name="Shape 4"/>
          <p:cNvSpPr/>
          <p:nvPr/>
        </p:nvSpPr>
        <p:spPr>
          <a:xfrm>
            <a:off x="548640" y="1920240"/>
            <a:ext cx="11064240" cy="4297680"/>
          </a:xfrm>
          <a:prstGeom prst="rect">
            <a:avLst/>
          </a:prstGeom>
          <a:solidFill>
            <a:srgbClr val="FBF5EC"/>
          </a:solidFill>
          <a:ln/>
        </p:spPr>
      </p:sp>
      <p:sp>
        <p:nvSpPr>
          <p:cNvPr id="7" name="Text 5"/>
          <p:cNvSpPr/>
          <p:nvPr/>
        </p:nvSpPr>
        <p:spPr>
          <a:xfrm>
            <a:off x="822960" y="2103120"/>
            <a:ext cx="10515600" cy="3931920"/>
          </a:xfrm>
          <a:prstGeom prst="rect">
            <a:avLst/>
          </a:prstGeom>
          <a:noFill/>
          <a:ln/>
        </p:spPr>
        <p:txBody>
          <a:bodyPr wrap="square" rtlCol="0" anchor="t"/>
          <a:lstStyle/>
          <a:p>
            <a:pPr indent="0" marL="0">
              <a:buNone/>
            </a:pPr>
            <a:r>
              <a:rPr lang="en-US" sz="1700" dirty="0">
                <a:solidFill>
                  <a:srgbClr val="1A1A1A"/>
                </a:solidFill>
                <a:latin typeface="Garamond" pitchFamily="34" charset="0"/>
                <a:ea typeface="Garamond" pitchFamily="34" charset="-122"/>
                <a:cs typeface="Garamond" pitchFamily="34" charset="-120"/>
              </a:rPr>
              <a:t>A resposta deve indicar que Voltaire, Calvino e Rousseau eram associados, no discurso das autoridades coloniais, às ideias iluministas e reformistas que inspiravam movimentos de liberdade e igualdade, como a própria Conjuração Baiana. Ao condenar esses autores em praça pública, o discurso final de João de Deus (registrado por um religioso empenhado em mostrar o triunfo da fé sobre a razão) reforçava a narrativa oficial de que o "desvio" intelectual, e não a injustiça social, levara os condenados à forca.</a:t>
            </a:r>
            <a:endParaRPr lang="en-US" sz="17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39</a:t>
            </a:r>
            <a:endParaRPr lang="en-US" sz="1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19</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Descreva a lógica por trás da exposição das partes dos corpos dos condenados em diferentes pontos da cidade de Salvador.</a:t>
            </a:r>
            <a:endParaRPr lang="en-US" sz="1900" dirty="0"/>
          </a:p>
        </p:txBody>
      </p:sp>
      <p:sp>
        <p:nvSpPr>
          <p:cNvPr id="6" name="Shape 4"/>
          <p:cNvSpPr/>
          <p:nvPr/>
        </p:nvSpPr>
        <p:spPr>
          <a:xfrm>
            <a:off x="10698480" y="73152"/>
            <a:ext cx="1051560" cy="640080"/>
          </a:xfrm>
          <a:prstGeom prst="rect">
            <a:avLst/>
          </a:prstGeom>
          <a:solidFill>
            <a:srgbClr val="C0392B"/>
          </a:solidFill>
          <a:ln/>
        </p:spPr>
      </p:sp>
      <p:sp>
        <p:nvSpPr>
          <p:cNvPr id="7" name="Text 5"/>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DISCURSIVA</a:t>
            </a:r>
            <a:endParaRPr lang="en-US" sz="9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40</a:t>
            </a:r>
            <a:endParaRPr lang="en-US" sz="1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C0392B"/>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19</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Text 3"/>
          <p:cNvSpPr/>
          <p:nvPr/>
        </p:nvSpPr>
        <p:spPr>
          <a:xfrm>
            <a:off x="548640" y="1463040"/>
            <a:ext cx="7315200" cy="365760"/>
          </a:xfrm>
          <a:prstGeom prst="rect">
            <a:avLst/>
          </a:prstGeom>
          <a:noFill/>
          <a:ln/>
        </p:spPr>
        <p:txBody>
          <a:bodyPr wrap="square" rtlCol="0" anchor="ctr"/>
          <a:lstStyle/>
          <a:p>
            <a:pPr indent="0" marL="0">
              <a:buNone/>
            </a:pPr>
            <a:r>
              <a:rPr lang="en-US" sz="1400" b="1" dirty="0">
                <a:solidFill>
                  <a:srgbClr val="B8860B"/>
                </a:solidFill>
                <a:latin typeface="Garamond" pitchFamily="34" charset="0"/>
                <a:ea typeface="Garamond" pitchFamily="34" charset="-122"/>
                <a:cs typeface="Garamond" pitchFamily="34" charset="-120"/>
              </a:rPr>
              <a:t>PONTOS ESPERADOS NA RESPOSTA</a:t>
            </a:r>
            <a:endParaRPr lang="en-US" sz="1400" dirty="0"/>
          </a:p>
        </p:txBody>
      </p:sp>
      <p:sp>
        <p:nvSpPr>
          <p:cNvPr id="6" name="Shape 4"/>
          <p:cNvSpPr/>
          <p:nvPr/>
        </p:nvSpPr>
        <p:spPr>
          <a:xfrm>
            <a:off x="548640" y="1920240"/>
            <a:ext cx="11064240" cy="4297680"/>
          </a:xfrm>
          <a:prstGeom prst="rect">
            <a:avLst/>
          </a:prstGeom>
          <a:solidFill>
            <a:srgbClr val="FBF5EC"/>
          </a:solidFill>
          <a:ln/>
        </p:spPr>
      </p:sp>
      <p:sp>
        <p:nvSpPr>
          <p:cNvPr id="7" name="Text 5"/>
          <p:cNvSpPr/>
          <p:nvPr/>
        </p:nvSpPr>
        <p:spPr>
          <a:xfrm>
            <a:off x="822960" y="2103120"/>
            <a:ext cx="10515600" cy="3931920"/>
          </a:xfrm>
          <a:prstGeom prst="rect">
            <a:avLst/>
          </a:prstGeom>
          <a:noFill/>
          <a:ln/>
        </p:spPr>
        <p:txBody>
          <a:bodyPr wrap="square" rtlCol="0" anchor="t"/>
          <a:lstStyle/>
          <a:p>
            <a:pPr indent="0" marL="0">
              <a:buNone/>
            </a:pPr>
            <a:r>
              <a:rPr lang="en-US" sz="1700" dirty="0">
                <a:solidFill>
                  <a:srgbClr val="1A1A1A"/>
                </a:solidFill>
                <a:latin typeface="Garamond" pitchFamily="34" charset="0"/>
                <a:ea typeface="Garamond" pitchFamily="34" charset="-122"/>
                <a:cs typeface="Garamond" pitchFamily="34" charset="-120"/>
              </a:rPr>
              <a:t>A resposta deve explicar que a escolha dos locais não era aleatória: cada parte do corpo marcava, no espaço da cidade, os lugares por onde aquele condenado havia circulado em vida (a cabeça de Lucas Dantas no Dique do Desterro, onde os conjurados se reuniam; a de João de Deus na Rua Direita do Palácio, onde tinha sua alfaiataria). A lógica era transformar a punição em um mapa público de advertência, ligando a memória de cada pessoa ao castigo recebido.</a:t>
            </a:r>
            <a:endParaRPr lang="en-US" sz="17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41</a:t>
            </a:r>
            <a:endParaRPr lang="en-US" sz="1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20</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Por que José Pires de Carvalho e Albuquerque, apesar de suas ligações documentadas com participantes da conjuração, nunca foi investigado?</a:t>
            </a:r>
            <a:endParaRPr lang="en-US" sz="1900" dirty="0"/>
          </a:p>
        </p:txBody>
      </p:sp>
      <p:sp>
        <p:nvSpPr>
          <p:cNvPr id="6" name="Shape 4"/>
          <p:cNvSpPr/>
          <p:nvPr/>
        </p:nvSpPr>
        <p:spPr>
          <a:xfrm>
            <a:off x="10698480" y="73152"/>
            <a:ext cx="1051560" cy="640080"/>
          </a:xfrm>
          <a:prstGeom prst="rect">
            <a:avLst/>
          </a:prstGeom>
          <a:solidFill>
            <a:srgbClr val="C0392B"/>
          </a:solidFill>
          <a:ln/>
        </p:spPr>
      </p:sp>
      <p:sp>
        <p:nvSpPr>
          <p:cNvPr id="7" name="Text 5"/>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DISCURSIVA</a:t>
            </a:r>
            <a:endParaRPr lang="en-US" sz="9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42</a:t>
            </a:r>
            <a:endParaRPr lang="en-US" sz="1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C0392B"/>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20</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Text 3"/>
          <p:cNvSpPr/>
          <p:nvPr/>
        </p:nvSpPr>
        <p:spPr>
          <a:xfrm>
            <a:off x="548640" y="1463040"/>
            <a:ext cx="7315200" cy="365760"/>
          </a:xfrm>
          <a:prstGeom prst="rect">
            <a:avLst/>
          </a:prstGeom>
          <a:noFill/>
          <a:ln/>
        </p:spPr>
        <p:txBody>
          <a:bodyPr wrap="square" rtlCol="0" anchor="ctr"/>
          <a:lstStyle/>
          <a:p>
            <a:pPr indent="0" marL="0">
              <a:buNone/>
            </a:pPr>
            <a:r>
              <a:rPr lang="en-US" sz="1400" b="1" dirty="0">
                <a:solidFill>
                  <a:srgbClr val="B8860B"/>
                </a:solidFill>
                <a:latin typeface="Garamond" pitchFamily="34" charset="0"/>
                <a:ea typeface="Garamond" pitchFamily="34" charset="-122"/>
                <a:cs typeface="Garamond" pitchFamily="34" charset="-120"/>
              </a:rPr>
              <a:t>PONTOS ESPERADOS NA RESPOSTA</a:t>
            </a:r>
            <a:endParaRPr lang="en-US" sz="1400" dirty="0"/>
          </a:p>
        </p:txBody>
      </p:sp>
      <p:sp>
        <p:nvSpPr>
          <p:cNvPr id="6" name="Shape 4"/>
          <p:cNvSpPr/>
          <p:nvPr/>
        </p:nvSpPr>
        <p:spPr>
          <a:xfrm>
            <a:off x="548640" y="1920240"/>
            <a:ext cx="11064240" cy="4297680"/>
          </a:xfrm>
          <a:prstGeom prst="rect">
            <a:avLst/>
          </a:prstGeom>
          <a:solidFill>
            <a:srgbClr val="FBF5EC"/>
          </a:solidFill>
          <a:ln/>
        </p:spPr>
      </p:sp>
      <p:sp>
        <p:nvSpPr>
          <p:cNvPr id="7" name="Text 5"/>
          <p:cNvSpPr/>
          <p:nvPr/>
        </p:nvSpPr>
        <p:spPr>
          <a:xfrm>
            <a:off x="822960" y="2103120"/>
            <a:ext cx="10515600" cy="3931920"/>
          </a:xfrm>
          <a:prstGeom prst="rect">
            <a:avLst/>
          </a:prstGeom>
          <a:noFill/>
          <a:ln/>
        </p:spPr>
        <p:txBody>
          <a:bodyPr wrap="square" rtlCol="0" anchor="t"/>
          <a:lstStyle/>
          <a:p>
            <a:pPr indent="0" marL="0">
              <a:buNone/>
            </a:pPr>
            <a:r>
              <a:rPr lang="en-US" sz="1700" dirty="0">
                <a:solidFill>
                  <a:srgbClr val="1A1A1A"/>
                </a:solidFill>
                <a:latin typeface="Garamond" pitchFamily="34" charset="0"/>
                <a:ea typeface="Garamond" pitchFamily="34" charset="-122"/>
                <a:cs typeface="Garamond" pitchFamily="34" charset="-120"/>
              </a:rPr>
              <a:t>Espera-se que a resposta relacione a impunidade de José Pires de Carvalho e Albuquerque à sua posição de poder: ele era Secretário de Estado e Governo do Brasil, e o próprio órgão sob seu comando recolheu os autos da investigação. Entregar pessoas que escravizava às autoridades pode ter sido uma estratégia para se proteger de qualquer suspeita, evidenciando como hierarquias sociais protegiam figuras poderosas da aplicação da justiça colonial.</a:t>
            </a:r>
            <a:endParaRPr lang="en-US" sz="17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43</a:t>
            </a:r>
            <a:endParaRPr lang="en-US" sz="1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21</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(IFF, adaptada) Considerando que Lucas Dantas, Manuel Faustino, João de Deus e Luís Gonzaga só foram oficialmente reconhecidos como heróis nacionais em 2011, mais de 200 anos após sua execução, é correto afirmar que esse caso ilustra:</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que o reconhecimento oficial de heróis populares e pobres tende a ser mais rápido do que o de líderes vinculados a elites.</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que a Conjuração Baiana nunca foi reconhecida oficialmente pelo Estado brasileiro.</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que o reconhecimento em 2011 eliminou qualquer disputa sobre a memória do movimento.</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que a construção de heróis nacionais frequentemente envolve seleção e demora, refletindo disputas sobre quem a memória oficial do país escolhe celebrar.</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44</a:t>
            </a:r>
            <a:endParaRPr lang="en-US" sz="1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21</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D</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O caso da Conjuração Baiana ilustra como o reconhecimento oficial de heróis populares pode levar séculos, refletindo disputas sobre quem a memória nacional escolhe celebrar — em contraste com a rápida consagração de Tiradentes já em 1889.</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45</a:t>
            </a:r>
            <a:endParaRPr lang="en-US" sz="1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22</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Segundo a historiografia sobre a Conjuração Baiana de 1798, a desigualdade na punição dos envolvidos, com a execução apenas de homens livres, pobres e pardos, evidencia:</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que a justiça colonial portuguesa aplicava suas penas de forma idêntica, independentemente da origem social dos réus.</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que apenas pessoas escravizadas foram processadas pela conjuração.</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a ausência de qualquer envolvimento de elites locais no movimento.</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como hierarquias sociais e raciais influenciavam diretamente a aplicação da justiça no período colonial.</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46</a:t>
            </a:r>
            <a:endParaRPr lang="en-US" sz="1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22</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CONJURAÇÃO BAIANA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D</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A desigualdade na punição, atingindo apenas os participantes pobres e pardos, evidencia como hierarquias sociais e raciais atravessavam a aplicação da justiça colonial, poupando figuras poderosas com envolvimento comprovado.</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47</a:t>
            </a:r>
            <a:endParaRPr lang="en-US" sz="1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1A4731"/>
        </a:solidFill>
      </p:bgPr>
    </p:bg>
    <p:spTree>
      <p:nvGrpSpPr>
        <p:cNvPr id="1" name=""/>
        <p:cNvGrpSpPr/>
        <p:nvPr/>
      </p:nvGrpSpPr>
      <p:grpSpPr>
        <a:xfrm>
          <a:off x="0" y="0"/>
          <a:ext cx="0" cy="0"/>
          <a:chOff x="0" y="0"/>
          <a:chExt cx="0" cy="0"/>
        </a:xfrm>
      </p:grpSpPr>
      <p:sp>
        <p:nvSpPr>
          <p:cNvPr id="2" name="Text 0"/>
          <p:cNvSpPr/>
          <p:nvPr/>
        </p:nvSpPr>
        <p:spPr>
          <a:xfrm>
            <a:off x="731520" y="2743200"/>
            <a:ext cx="10698480" cy="1371600"/>
          </a:xfrm>
          <a:prstGeom prst="rect">
            <a:avLst/>
          </a:prstGeom>
          <a:noFill/>
          <a:ln/>
        </p:spPr>
        <p:txBody>
          <a:bodyPr wrap="square" rtlCol="0" anchor="ctr"/>
          <a:lstStyle/>
          <a:p>
            <a:pPr algn="ctr" indent="0" marL="0">
              <a:buNone/>
            </a:pPr>
            <a:r>
              <a:rPr lang="en-US" sz="3400" b="1" dirty="0">
                <a:solidFill>
                  <a:srgbClr val="B8860B"/>
                </a:solidFill>
                <a:latin typeface="Garamond" pitchFamily="34" charset="0"/>
                <a:ea typeface="Garamond" pitchFamily="34" charset="-122"/>
                <a:cs typeface="Garamond" pitchFamily="34" charset="-120"/>
              </a:rPr>
              <a:t>BLOCO 3</a:t>
            </a:r>
            <a:endParaRPr lang="en-US" sz="3400" dirty="0"/>
          </a:p>
          <a:p>
            <a:pPr algn="ctr" indent="0" marL="0">
              <a:buNone/>
            </a:pPr>
            <a:r>
              <a:rPr lang="en-US" sz="3400" b="1" dirty="0">
                <a:solidFill>
                  <a:srgbClr val="B8860B"/>
                </a:solidFill>
                <a:latin typeface="Garamond" pitchFamily="34" charset="0"/>
                <a:ea typeface="Garamond" pitchFamily="34" charset="-122"/>
                <a:cs typeface="Garamond" pitchFamily="34" charset="-120"/>
              </a:rPr>
              <a:t>A INVASÃO NAPOLEÔNICA E A FUGA DA CORTE (1807)</a:t>
            </a:r>
            <a:endParaRPr lang="en-US" sz="3400" dirty="0"/>
          </a:p>
        </p:txBody>
      </p:sp>
      <p:sp>
        <p:nvSpPr>
          <p:cNvPr id="3" name="Shape 1"/>
          <p:cNvSpPr/>
          <p:nvPr/>
        </p:nvSpPr>
        <p:spPr>
          <a:xfrm>
            <a:off x="3200400" y="4206240"/>
            <a:ext cx="5760720" cy="0"/>
          </a:xfrm>
          <a:prstGeom prst="line">
            <a:avLst/>
          </a:prstGeom>
          <a:noFill/>
          <a:ln w="19050">
            <a:solidFill>
              <a:srgbClr val="FFFFFF"/>
            </a:solidFill>
            <a:prstDash val="solid"/>
          </a:ln>
        </p:spPr>
      </p:sp>
      <p:sp>
        <p:nvSpPr>
          <p:cNvPr id="4" name="Shape 2"/>
          <p:cNvSpPr/>
          <p:nvPr/>
        </p:nvSpPr>
        <p:spPr>
          <a:xfrm>
            <a:off x="365760" y="6537960"/>
            <a:ext cx="11457432" cy="0"/>
          </a:xfrm>
          <a:prstGeom prst="line">
            <a:avLst/>
          </a:prstGeom>
          <a:noFill/>
          <a:ln w="12700">
            <a:solidFill>
              <a:srgbClr val="B8860B"/>
            </a:solidFill>
            <a:prstDash val="solid"/>
          </a:ln>
        </p:spPr>
      </p:sp>
      <p:sp>
        <p:nvSpPr>
          <p:cNvPr id="5" name="Text 3"/>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6" name="Text 4"/>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48</a:t>
            </a:r>
            <a:endParaRPr lang="en-US" sz="1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23</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INVASÃO NAPOLEÔNICA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A principal causa imediata da transferência da Corte portuguesa para o Brasil, em 1807-1808, foi:</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a descoberta de novas jazidas de ouro em Minas Gerais.</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um pedido formal dos colonos brasileiros pela vinda do rei.</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a recusa de Portugal em aderir ao Bloqueio Continental imposto por Napoleão Bonaparte.</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a derrota portuguesa em uma guerra naval contra a Inglaterra.</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49</a:t>
            </a:r>
            <a:endParaRPr lang="en-US" sz="1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23</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INVASÃO NAPOLEÔNICA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C</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Portugal se recusou a romper com a Inglaterra e aderir ao Bloqueio Continental decretado por Napoleão em 1806, o que motivou a ameaça de invasão francesa e a decisão de transferir a Corte para o Brasil.</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50</a:t>
            </a:r>
            <a:endParaRPr lang="en-US" sz="10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24</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INVASÃO NAPOLEÔNICA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O Bloqueio Continental, decretado por Napoleão Bonaparte em 1806, tinha como principal objetivo:</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impedir o comércio entre os países europeus e a Inglaterra, sufocando-a economicamente.</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proibir a circulação de livros iluministas nas colônias europeias.</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unificar as moedas de todos os países sob domínio francês.</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forçar a abertura dos portos brasileiros ao comércio francês.</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51</a:t>
            </a:r>
            <a:endParaRPr lang="en-US" sz="10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24</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INVASÃO NAPOLEÔNICA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A</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O Bloqueio Continental proibia qualquer país europeu de comerciar com a Inglaterra, na tentativa de Napoleão de sufocar economicamente seu principal inimigo, já que não conseguia derrotá-la militarmente devido ao domínio britânico dos mares.</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52</a:t>
            </a:r>
            <a:endParaRPr lang="en-US" sz="10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25</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INVASÃO NAPOLEÔNICA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Em outubro de 1807, o Tratado de Fontainebleau, assinado entre Napoleão e o ministro espanhol Manuel Godoy, teve como consequência direta:</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a aliança definitiva entre Portugal e a França contra a Inglaterra.</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a anexação imediata de Portugal ao território espanhol.</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a autorização para que tropas francesas atravessassem livremente o território espanhol rumo a Portugal.</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a independência antecipada das colônias espanholas na América.</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53</a:t>
            </a:r>
            <a:endParaRPr lang="en-US" sz="1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25</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INVASÃO NAPOLEÔNICA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C</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O Tratado de Fontainebleau autorizava o exército francês a atravessar livremente o território espanhol a caminho de Portugal, sob o pretexto de uma invasão conjunta. Foi a brecha que permitiu a Napoleão ocupar depois a própria Espanha.</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54</a:t>
            </a:r>
            <a:endParaRPr lang="en-US" sz="10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26</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INVASÃO NAPOLEÔNICA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Sobre o embarque da família real portuguesa rumo ao Brasil, em novembro de 1807, é correto afirmar que:</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ocorreu de forma tranquila e planejada com meses de antecedência.</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contou com apoio militar direto da Espanha.</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levou apenas a família real, sem a burocracia do reino ou a nobreza.</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foi escoltado pela Marinha britânica e ocorreu às vésperas da chegada das tropas francesas a Lisboa.</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55</a:t>
            </a:r>
            <a:endParaRPr lang="en-US" sz="1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26</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INVASÃO NAPOLEÔNICA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D</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A frota partiu de Lisboa escoltada pela Marinha britânica, praticamente às vésperas da chegada das tropas francesas comandadas pelo general Junot. Embarcaram entre dez e quinze mil pessoas, incluindo a família real, a alta burocracia do reino e parte da nobreza.</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56</a:t>
            </a:r>
            <a:endParaRPr lang="en-US" sz="10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27</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INVASÃO NAPOLEÔNICA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Por que a fuga da Corte portuguesa para o Brasil é considerada um episódio único na história das monarquias europeias?</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Porque foi a primeira vez que uma família real europeia visitou o continente americano.</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Porque foi a única monarquia europeia a enfrentar uma invasão napoleônica.</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Porque nunca antes um monarca europeu havia cruzado o oceano para governar a partir de sua colônia.</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Porque Portugal era, até então, o único país sem colônias na América.</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57</a:t>
            </a:r>
            <a:endParaRPr lang="en-US" sz="10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27</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INVASÃO NAPOLEÔNICA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C</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Nunca antes um monarca europeu havia cruzado o oceano para governar a partir de sua colônia. A fuga da Corte portuguesa inverteu, na prática, a relação entre metrópole e colônia.</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58</a:t>
            </a:r>
            <a:endParaRPr lang="en-US" sz="10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28</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INVASÃO NAPOLEÔNICA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Qual foi o itinerário da frota portuguesa até sua instalação definitiva no Brasil?</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Partiu de Lisboa direto para o Rio de Janeiro, sem escalas.</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Chegou primeiro a Salvador, na Bahia, em janeiro de 1808, e só depois se instalou no Rio de Janeiro, em março.</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Passou primeiro por Buenos Aires antes de seguir para o Brasil.</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Aportou primeiro em Recife, capital provisória do Império.</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59</a:t>
            </a:r>
            <a:endParaRPr lang="en-US" sz="10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28</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INVASÃO NAPOLEÔNICA</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B</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A Corte chegou primeiro a Salvador, na Bahia, em janeiro de 1808, onde permaneceu por algumas semanas e decretou a abertura dos portos. Em março do mesmo ano, instalou-se definitivamente no Rio de Janeiro, nova sede do Império.</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60</a:t>
            </a:r>
            <a:endParaRPr lang="en-US" sz="10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29</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INVASÃO NAPOLEÔNICA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Explique a relação entre a recusa portuguesa em aderir ao Bloqueio Continental e a decisão de D. João de transferir a Corte para o Brasil.</a:t>
            </a:r>
            <a:endParaRPr lang="en-US" sz="1900" dirty="0"/>
          </a:p>
        </p:txBody>
      </p:sp>
      <p:sp>
        <p:nvSpPr>
          <p:cNvPr id="6" name="Shape 4"/>
          <p:cNvSpPr/>
          <p:nvPr/>
        </p:nvSpPr>
        <p:spPr>
          <a:xfrm>
            <a:off x="10698480" y="73152"/>
            <a:ext cx="1051560" cy="640080"/>
          </a:xfrm>
          <a:prstGeom prst="rect">
            <a:avLst/>
          </a:prstGeom>
          <a:solidFill>
            <a:srgbClr val="C0392B"/>
          </a:solidFill>
          <a:ln/>
        </p:spPr>
      </p:sp>
      <p:sp>
        <p:nvSpPr>
          <p:cNvPr id="7" name="Text 5"/>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DISCURSIVA</a:t>
            </a:r>
            <a:endParaRPr lang="en-US" sz="9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61</a:t>
            </a:r>
            <a:endParaRPr lang="en-US" sz="10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C0392B"/>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29</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INVASÃO NAPOLEÔNICA</a:t>
            </a:r>
            <a:endParaRPr lang="en-US" sz="1300" dirty="0"/>
          </a:p>
        </p:txBody>
      </p:sp>
      <p:sp>
        <p:nvSpPr>
          <p:cNvPr id="5" name="Text 3"/>
          <p:cNvSpPr/>
          <p:nvPr/>
        </p:nvSpPr>
        <p:spPr>
          <a:xfrm>
            <a:off x="548640" y="1463040"/>
            <a:ext cx="7315200" cy="365760"/>
          </a:xfrm>
          <a:prstGeom prst="rect">
            <a:avLst/>
          </a:prstGeom>
          <a:noFill/>
          <a:ln/>
        </p:spPr>
        <p:txBody>
          <a:bodyPr wrap="square" rtlCol="0" anchor="ctr"/>
          <a:lstStyle/>
          <a:p>
            <a:pPr indent="0" marL="0">
              <a:buNone/>
            </a:pPr>
            <a:r>
              <a:rPr lang="en-US" sz="1400" b="1" dirty="0">
                <a:solidFill>
                  <a:srgbClr val="B8860B"/>
                </a:solidFill>
                <a:latin typeface="Garamond" pitchFamily="34" charset="0"/>
                <a:ea typeface="Garamond" pitchFamily="34" charset="-122"/>
                <a:cs typeface="Garamond" pitchFamily="34" charset="-120"/>
              </a:rPr>
              <a:t>PONTOS ESPERADOS NA RESPOSTA</a:t>
            </a:r>
            <a:endParaRPr lang="en-US" sz="1400" dirty="0"/>
          </a:p>
        </p:txBody>
      </p:sp>
      <p:sp>
        <p:nvSpPr>
          <p:cNvPr id="6" name="Shape 4"/>
          <p:cNvSpPr/>
          <p:nvPr/>
        </p:nvSpPr>
        <p:spPr>
          <a:xfrm>
            <a:off x="548640" y="1920240"/>
            <a:ext cx="11064240" cy="4297680"/>
          </a:xfrm>
          <a:prstGeom prst="rect">
            <a:avLst/>
          </a:prstGeom>
          <a:solidFill>
            <a:srgbClr val="FBF5EC"/>
          </a:solidFill>
          <a:ln/>
        </p:spPr>
      </p:sp>
      <p:sp>
        <p:nvSpPr>
          <p:cNvPr id="7" name="Text 5"/>
          <p:cNvSpPr/>
          <p:nvPr/>
        </p:nvSpPr>
        <p:spPr>
          <a:xfrm>
            <a:off x="822960" y="2103120"/>
            <a:ext cx="10515600" cy="3931920"/>
          </a:xfrm>
          <a:prstGeom prst="rect">
            <a:avLst/>
          </a:prstGeom>
          <a:noFill/>
          <a:ln/>
        </p:spPr>
        <p:txBody>
          <a:bodyPr wrap="square" rtlCol="0" anchor="t"/>
          <a:lstStyle/>
          <a:p>
            <a:pPr indent="0" marL="0">
              <a:buNone/>
            </a:pPr>
            <a:r>
              <a:rPr lang="en-US" sz="1700" dirty="0">
                <a:solidFill>
                  <a:srgbClr val="1A1A1A"/>
                </a:solidFill>
                <a:latin typeface="Garamond" pitchFamily="34" charset="0"/>
                <a:ea typeface="Garamond" pitchFamily="34" charset="-122"/>
                <a:cs typeface="Garamond" pitchFamily="34" charset="-120"/>
              </a:rPr>
              <a:t>A resposta deve explicar que Portugal dependia economicamente da Inglaterra havia décadas e não podia romper essa relação sem grave prejuízo. Ao se recusar a aderir ao Bloqueio Continental, Portugal se tornou alvo de invasão pelas tropas napoleônicas. Diante da impossibilidade de resistir militarmente e da necessidade de preservar a monarquia e os laços com a Inglaterra, D. João optou por transferir toda a Corte para o Brasil, sob escolta da Marinha britânica.</a:t>
            </a:r>
            <a:endParaRPr lang="en-US" sz="17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62</a:t>
            </a:r>
            <a:endParaRPr lang="en-US" sz="10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30</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INVASÃO NAPOLEÔNICA</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Por que se pode dizer que a fuga da Corte portuguesa inverteu, na prática, a relação entre metrópole e colônia?</a:t>
            </a:r>
            <a:endParaRPr lang="en-US" sz="1900" dirty="0"/>
          </a:p>
        </p:txBody>
      </p:sp>
      <p:sp>
        <p:nvSpPr>
          <p:cNvPr id="6" name="Shape 4"/>
          <p:cNvSpPr/>
          <p:nvPr/>
        </p:nvSpPr>
        <p:spPr>
          <a:xfrm>
            <a:off x="10698480" y="73152"/>
            <a:ext cx="1051560" cy="640080"/>
          </a:xfrm>
          <a:prstGeom prst="rect">
            <a:avLst/>
          </a:prstGeom>
          <a:solidFill>
            <a:srgbClr val="C0392B"/>
          </a:solidFill>
          <a:ln/>
        </p:spPr>
      </p:sp>
      <p:sp>
        <p:nvSpPr>
          <p:cNvPr id="7" name="Text 5"/>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DISCURSIVA</a:t>
            </a:r>
            <a:endParaRPr lang="en-US" sz="9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63</a:t>
            </a:r>
            <a:endParaRPr lang="en-US" sz="10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C0392B"/>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30</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INVASÃO NAPOLEÔNICA</a:t>
            </a:r>
            <a:endParaRPr lang="en-US" sz="1300" dirty="0"/>
          </a:p>
        </p:txBody>
      </p:sp>
      <p:sp>
        <p:nvSpPr>
          <p:cNvPr id="5" name="Text 3"/>
          <p:cNvSpPr/>
          <p:nvPr/>
        </p:nvSpPr>
        <p:spPr>
          <a:xfrm>
            <a:off x="548640" y="1463040"/>
            <a:ext cx="7315200" cy="365760"/>
          </a:xfrm>
          <a:prstGeom prst="rect">
            <a:avLst/>
          </a:prstGeom>
          <a:noFill/>
          <a:ln/>
        </p:spPr>
        <p:txBody>
          <a:bodyPr wrap="square" rtlCol="0" anchor="ctr"/>
          <a:lstStyle/>
          <a:p>
            <a:pPr indent="0" marL="0">
              <a:buNone/>
            </a:pPr>
            <a:r>
              <a:rPr lang="en-US" sz="1400" b="1" dirty="0">
                <a:solidFill>
                  <a:srgbClr val="B8860B"/>
                </a:solidFill>
                <a:latin typeface="Garamond" pitchFamily="34" charset="0"/>
                <a:ea typeface="Garamond" pitchFamily="34" charset="-122"/>
                <a:cs typeface="Garamond" pitchFamily="34" charset="-120"/>
              </a:rPr>
              <a:t>PONTOS ESPERADOS NA RESPOSTA</a:t>
            </a:r>
            <a:endParaRPr lang="en-US" sz="1400" dirty="0"/>
          </a:p>
        </p:txBody>
      </p:sp>
      <p:sp>
        <p:nvSpPr>
          <p:cNvPr id="6" name="Shape 4"/>
          <p:cNvSpPr/>
          <p:nvPr/>
        </p:nvSpPr>
        <p:spPr>
          <a:xfrm>
            <a:off x="548640" y="1920240"/>
            <a:ext cx="11064240" cy="4297680"/>
          </a:xfrm>
          <a:prstGeom prst="rect">
            <a:avLst/>
          </a:prstGeom>
          <a:solidFill>
            <a:srgbClr val="FBF5EC"/>
          </a:solidFill>
          <a:ln/>
        </p:spPr>
      </p:sp>
      <p:sp>
        <p:nvSpPr>
          <p:cNvPr id="7" name="Text 5"/>
          <p:cNvSpPr/>
          <p:nvPr/>
        </p:nvSpPr>
        <p:spPr>
          <a:xfrm>
            <a:off x="822960" y="2103120"/>
            <a:ext cx="10515600" cy="3931920"/>
          </a:xfrm>
          <a:prstGeom prst="rect">
            <a:avLst/>
          </a:prstGeom>
          <a:noFill/>
          <a:ln/>
        </p:spPr>
        <p:txBody>
          <a:bodyPr wrap="square" rtlCol="0" anchor="t"/>
          <a:lstStyle/>
          <a:p>
            <a:pPr indent="0" marL="0">
              <a:buNone/>
            </a:pPr>
            <a:r>
              <a:rPr lang="en-US" sz="1700" dirty="0">
                <a:solidFill>
                  <a:srgbClr val="1A1A1A"/>
                </a:solidFill>
                <a:latin typeface="Garamond" pitchFamily="34" charset="0"/>
                <a:ea typeface="Garamond" pitchFamily="34" charset="-122"/>
                <a:cs typeface="Garamond" pitchFamily="34" charset="-120"/>
              </a:rPr>
              <a:t>A resposta deve indicar que, historicamente, era a colônia que dependia da metrópole e se submetia às suas decisões políticas e econômicas. Ao transferir a sede do governo para o Rio de Janeiro, o Brasil passou a abrigar fisicamente o centro do poder do próprio país colonizador, tornando-se, na prática, sede do Império português, enquanto Portugal ficava sob ocupação francesa. Essa inversão teve consequências duradouras, incluindo a abertura dos portos e o fortalecimento de uma elite luso-brasileira no Rio.</a:t>
            </a:r>
            <a:endParaRPr lang="en-US" sz="17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64</a:t>
            </a:r>
            <a:endParaRPr lang="en-US" sz="10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1A4731"/>
        </a:solidFill>
      </p:bgPr>
    </p:bg>
    <p:spTree>
      <p:nvGrpSpPr>
        <p:cNvPr id="1" name=""/>
        <p:cNvGrpSpPr/>
        <p:nvPr/>
      </p:nvGrpSpPr>
      <p:grpSpPr>
        <a:xfrm>
          <a:off x="0" y="0"/>
          <a:ext cx="0" cy="0"/>
          <a:chOff x="0" y="0"/>
          <a:chExt cx="0" cy="0"/>
        </a:xfrm>
      </p:grpSpPr>
      <p:sp>
        <p:nvSpPr>
          <p:cNvPr id="2" name="Text 0"/>
          <p:cNvSpPr/>
          <p:nvPr/>
        </p:nvSpPr>
        <p:spPr>
          <a:xfrm>
            <a:off x="731520" y="2743200"/>
            <a:ext cx="10698480" cy="1371600"/>
          </a:xfrm>
          <a:prstGeom prst="rect">
            <a:avLst/>
          </a:prstGeom>
          <a:noFill/>
          <a:ln/>
        </p:spPr>
        <p:txBody>
          <a:bodyPr wrap="square" rtlCol="0" anchor="ctr"/>
          <a:lstStyle/>
          <a:p>
            <a:pPr algn="ctr" indent="0" marL="0">
              <a:buNone/>
            </a:pPr>
            <a:r>
              <a:rPr lang="en-US" sz="3400" b="1" dirty="0">
                <a:solidFill>
                  <a:srgbClr val="B8860B"/>
                </a:solidFill>
                <a:latin typeface="Garamond" pitchFamily="34" charset="0"/>
                <a:ea typeface="Garamond" pitchFamily="34" charset="-122"/>
                <a:cs typeface="Garamond" pitchFamily="34" charset="-120"/>
              </a:rPr>
              <a:t>BLOCO 4</a:t>
            </a:r>
            <a:endParaRPr lang="en-US" sz="3400" dirty="0"/>
          </a:p>
          <a:p>
            <a:pPr algn="ctr" indent="0" marL="0">
              <a:buNone/>
            </a:pPr>
            <a:r>
              <a:rPr lang="en-US" sz="3400" b="1" dirty="0">
                <a:solidFill>
                  <a:srgbClr val="B8860B"/>
                </a:solidFill>
                <a:latin typeface="Garamond" pitchFamily="34" charset="0"/>
                <a:ea typeface="Garamond" pitchFamily="34" charset="-122"/>
                <a:cs typeface="Garamond" pitchFamily="34" charset="-120"/>
              </a:rPr>
              <a:t>A CHEGADA DA FAMÍLIA IMPERIAL AO RIO DE JANEIRO (1808)</a:t>
            </a:r>
            <a:endParaRPr lang="en-US" sz="3400" dirty="0"/>
          </a:p>
        </p:txBody>
      </p:sp>
      <p:sp>
        <p:nvSpPr>
          <p:cNvPr id="3" name="Shape 1"/>
          <p:cNvSpPr/>
          <p:nvPr/>
        </p:nvSpPr>
        <p:spPr>
          <a:xfrm>
            <a:off x="3200400" y="4206240"/>
            <a:ext cx="5760720" cy="0"/>
          </a:xfrm>
          <a:prstGeom prst="line">
            <a:avLst/>
          </a:prstGeom>
          <a:noFill/>
          <a:ln w="19050">
            <a:solidFill>
              <a:srgbClr val="FFFFFF"/>
            </a:solidFill>
            <a:prstDash val="solid"/>
          </a:ln>
        </p:spPr>
      </p:sp>
      <p:sp>
        <p:nvSpPr>
          <p:cNvPr id="4" name="Shape 2"/>
          <p:cNvSpPr/>
          <p:nvPr/>
        </p:nvSpPr>
        <p:spPr>
          <a:xfrm>
            <a:off x="365760" y="6537960"/>
            <a:ext cx="11457432" cy="0"/>
          </a:xfrm>
          <a:prstGeom prst="line">
            <a:avLst/>
          </a:prstGeom>
          <a:noFill/>
          <a:ln w="12700">
            <a:solidFill>
              <a:srgbClr val="B8860B"/>
            </a:solidFill>
            <a:prstDash val="solid"/>
          </a:ln>
        </p:spPr>
      </p:sp>
      <p:sp>
        <p:nvSpPr>
          <p:cNvPr id="5" name="Text 3"/>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6" name="Text 4"/>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65</a:t>
            </a:r>
            <a:endParaRPr lang="en-US" sz="10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31</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A abertura dos portos brasileiros às nações amigas, decretada em janeiro de 1808, teve como principal efeito:</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proibir o comércio do Brasil com qualquer país europeu.</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restabelecer o monopólio comercial exclusivo de Portugal.</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romper formalmente o pacto colonial e favorecer, sobretudo, a Inglaterra.</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abolir imediatamente a escravidão no Brasil.</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66</a:t>
            </a:r>
            <a:endParaRPr lang="en-US" sz="10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31</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C</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A abertura dos portos rompeu o exclusivo metropolitano e permitiu o comércio direto com outros países, sobretudo com a Inglaterra, que havia escoltado a viagem da família real e se tornou a principal beneficiária do novo arranjo comercial.</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67</a:t>
            </a:r>
            <a:endParaRPr lang="en-US" sz="10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32</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A expressão "interiorização da metrópole", cunhada pela historiadora Maria Odila Leite da Silva Dias, refere-se:</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à mudança apenas geográfica da família real, sem qualquer efeito administrativo.</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à interiorização da população brasileira em direção ao sertão.</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à criação de novas capitanias no interior do Brasil.</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ao deslocamento efetivo do aparelho de poder e das elites burocráticas de Lisboa para o Rio de Janeiro.</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68</a:t>
            </a:r>
            <a:endParaRPr lang="en-US" sz="10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32</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D</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A expressão descreve o deslocamento efetivo do aparelho administrativo e das elites de poder de Lisboa para o Rio de Janeiro, não apenas uma mudança geográfica. Esse bloco de poder seria decisivo para a independência de 1822.</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69</a:t>
            </a:r>
            <a:endParaRPr lang="en-US" sz="10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33</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Sobre as transformações no Rio de Janeiro a partir de 1808, é correto afirmar que:</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a cidade recebeu novas instituições culturais e científicas, mas manteve a escravidão como base social.</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todas as transformações beneficiaram igualmente toda a população carioca.</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a escravidão foi abolida como condição para a chegada da Corte.</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a cidade já possuía toda a infraestrutura necessária para receber a Corte sem dificuldades.</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70</a:t>
            </a:r>
            <a:endParaRPr lang="en-US" sz="10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33</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A</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O Rio de Janeiro recebeu novas instituições culturais e econômicas, como o Banco do Brasil e o Jardim Botânico, mas a escravidão permaneceu como base da estrutura social e produtiva da cidade.</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71</a:t>
            </a:r>
            <a:endParaRPr lang="en-US" sz="10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34</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A elevação do Brasil à condição de Reino Unido de Portugal, Brasil e Algarves, em 1815, ocorreu no contexto:</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da independência do Brasil, já consolidada nesse ano.</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da chegada da família real ao Brasil, em 1808.</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do Congresso de Viena, que reorganizava o mapa político europeu após as guerras napoleônicas.</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da Revolução do Porto, ocorrida em 1820.</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72</a:t>
            </a:r>
            <a:endParaRPr lang="en-US" sz="10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34</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C</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A elevação do Brasil a Reino Unido ocorreu no contexto das negociações do Congresso de Viena, que reorganizava a Europa após as guerras napoleônicas, dando ao Brasil status jurídico equivalente ao de Portugal.</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73</a:t>
            </a:r>
            <a:endParaRPr lang="en-US" sz="10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35</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Para abrigar milhares de recém-chegados em 1808, o governo português adotou a prática de:</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construir bairros inteiros novos antes da chegada da Corte.</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requisitar casas particulares de moradores cariocas, marcadas nas portas com as letras "P.R.".</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alojar toda a Corte em navios ancorados na baía de Guanabara.</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expulsar a população escravizada da cidade para abrir espaço.</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74</a:t>
            </a:r>
            <a:endParaRPr lang="en-US" sz="10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35</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B</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O governo recorreu à hospedagem forçada de casas particulares, prática que ficou marcada na memória popular carioca pela sigla "P.R.", de "Príncipe Regente", pintada nas portas das casas requisitadas.</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75</a:t>
            </a:r>
            <a:endParaRPr lang="en-US" sz="10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36</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Entre as instituições criadas no Rio de Janeiro logo após a chegada da Corte, em 1808, estão:</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a Universidade de São Paulo e o Supremo Tribunal Federal.</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o Banco do Brasil, a Imprensa Régia e o Jardim Botânico.</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o Congresso Nacional e o primeiro partido político brasileiro.</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a Academia Brasileira de Letras e a primeira emissora de rádio.</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76</a:t>
            </a:r>
            <a:endParaRPr lang="en-US" sz="10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36</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B</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Ainda em 1808 foram criados o Banco do Brasil, a Imprensa Régia (responsável pela primeira produção de livros e jornais impressos na colônia) e instituições científicas como o Jardim Botânico e a Academia Real Militar.</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77</a:t>
            </a:r>
            <a:endParaRPr lang="en-US" sz="10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37</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A Missão Artística Francesa, chegada ao Rio de Janeiro em 1816, incluía entre seus integrantes:</a:t>
            </a:r>
            <a:endParaRPr lang="en-US" sz="1900" dirty="0"/>
          </a:p>
        </p:txBody>
      </p:sp>
      <p:sp>
        <p:nvSpPr>
          <p:cNvPr id="6" name="Text 4"/>
          <p:cNvSpPr/>
          <p:nvPr/>
        </p:nvSpPr>
        <p:spPr>
          <a:xfrm>
            <a:off x="822960" y="3291840"/>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(a) o pintor Jean-Baptiste Debret, cujas obras registram a vida social e urbana do período joanino.</a:t>
            </a:r>
            <a:endParaRPr lang="en-US" sz="1700" dirty="0"/>
          </a:p>
        </p:txBody>
      </p:sp>
      <p:sp>
        <p:nvSpPr>
          <p:cNvPr id="7" name="Text 5"/>
          <p:cNvSpPr/>
          <p:nvPr/>
        </p:nvSpPr>
        <p:spPr>
          <a:xfrm>
            <a:off x="822960" y="3858768"/>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(b) o filósofo François-Xavier Guerra, responsável pelas reformas administrativas.</a:t>
            </a:r>
            <a:endParaRPr lang="en-US" sz="1700" dirty="0"/>
          </a:p>
        </p:txBody>
      </p:sp>
      <p:sp>
        <p:nvSpPr>
          <p:cNvPr id="8" name="Text 6"/>
          <p:cNvSpPr/>
          <p:nvPr/>
        </p:nvSpPr>
        <p:spPr>
          <a:xfrm>
            <a:off x="822960" y="4425696"/>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(c) o general Junot, comandante das tropas que invadiram Portugal.</a:t>
            </a:r>
            <a:endParaRPr lang="en-US" sz="1700" dirty="0"/>
          </a:p>
        </p:txBody>
      </p:sp>
      <p:sp>
        <p:nvSpPr>
          <p:cNvPr id="9" name="Text 7"/>
          <p:cNvSpPr/>
          <p:nvPr/>
        </p:nvSpPr>
        <p:spPr>
          <a:xfrm>
            <a:off x="822960" y="4992624"/>
            <a:ext cx="10515600" cy="502920"/>
          </a:xfrm>
          <a:prstGeom prst="rect">
            <a:avLst/>
          </a:prstGeom>
          <a:noFill/>
          <a:ln/>
        </p:spPr>
        <p:txBody>
          <a:bodyPr wrap="square" rtlCol="0" anchor="ctr"/>
          <a:lstStyle/>
          <a:p>
            <a:pPr indent="0" marL="0">
              <a:buNone/>
            </a:pPr>
            <a:r>
              <a:rPr lang="en-US" sz="1700" dirty="0">
                <a:solidFill>
                  <a:srgbClr val="1A1A1A"/>
                </a:solidFill>
                <a:latin typeface="Garamond" pitchFamily="34" charset="0"/>
                <a:ea typeface="Garamond" pitchFamily="34" charset="-122"/>
                <a:cs typeface="Garamond" pitchFamily="34" charset="-120"/>
              </a:rPr>
              <a:t>(d) a historiadora Maria Odila Leite da Silva Dias.</a:t>
            </a:r>
            <a:endParaRPr lang="en-US" sz="1700" dirty="0"/>
          </a:p>
        </p:txBody>
      </p:sp>
      <p:sp>
        <p:nvSpPr>
          <p:cNvPr id="10" name="Shape 8"/>
          <p:cNvSpPr/>
          <p:nvPr/>
        </p:nvSpPr>
        <p:spPr>
          <a:xfrm>
            <a:off x="10698480" y="73152"/>
            <a:ext cx="1051560" cy="640080"/>
          </a:xfrm>
          <a:prstGeom prst="rect">
            <a:avLst/>
          </a:prstGeom>
          <a:solidFill>
            <a:srgbClr val="B8860B"/>
          </a:solidFill>
          <a:ln/>
        </p:spPr>
      </p:sp>
      <p:sp>
        <p:nvSpPr>
          <p:cNvPr id="11" name="Text 9"/>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MÚLTIPLA</a:t>
            </a:r>
            <a:endParaRPr lang="en-US" sz="900" dirty="0"/>
          </a:p>
          <a:p>
            <a:pPr algn="ctr" indent="0" marL="0">
              <a:buNone/>
            </a:pPr>
            <a:r>
              <a:rPr lang="en-US" sz="900" b="1" dirty="0">
                <a:solidFill>
                  <a:srgbClr val="FFFFFF"/>
                </a:solidFill>
                <a:latin typeface="Garamond" pitchFamily="34" charset="0"/>
                <a:ea typeface="Garamond" pitchFamily="34" charset="-122"/>
                <a:cs typeface="Garamond" pitchFamily="34" charset="-120"/>
              </a:rPr>
              <a:t>ESCOLHA</a:t>
            </a:r>
            <a:endParaRPr lang="en-US" sz="900" dirty="0"/>
          </a:p>
        </p:txBody>
      </p:sp>
      <p:sp>
        <p:nvSpPr>
          <p:cNvPr id="12" name="Shape 10"/>
          <p:cNvSpPr/>
          <p:nvPr/>
        </p:nvSpPr>
        <p:spPr>
          <a:xfrm>
            <a:off x="365760" y="6537960"/>
            <a:ext cx="11457432" cy="0"/>
          </a:xfrm>
          <a:prstGeom prst="line">
            <a:avLst/>
          </a:prstGeom>
          <a:noFill/>
          <a:ln w="12700">
            <a:solidFill>
              <a:srgbClr val="B8860B"/>
            </a:solidFill>
            <a:prstDash val="solid"/>
          </a:ln>
        </p:spPr>
      </p:sp>
      <p:sp>
        <p:nvSpPr>
          <p:cNvPr id="13" name="Text 11"/>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4" name="Text 12"/>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78</a:t>
            </a:r>
            <a:endParaRPr lang="en-US" sz="10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2C5F2D"/>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37</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Shape 3"/>
          <p:cNvSpPr/>
          <p:nvPr/>
        </p:nvSpPr>
        <p:spPr>
          <a:xfrm>
            <a:off x="548640" y="1463040"/>
            <a:ext cx="1005840" cy="1005840"/>
          </a:xfrm>
          <a:prstGeom prst="ellipse">
            <a:avLst/>
          </a:prstGeom>
          <a:solidFill>
            <a:srgbClr val="B8860B"/>
          </a:solidFill>
          <a:ln/>
        </p:spPr>
      </p:sp>
      <p:sp>
        <p:nvSpPr>
          <p:cNvPr id="6" name="Text 4"/>
          <p:cNvSpPr/>
          <p:nvPr/>
        </p:nvSpPr>
        <p:spPr>
          <a:xfrm>
            <a:off x="548640" y="1463040"/>
            <a:ext cx="1005840" cy="1005840"/>
          </a:xfrm>
          <a:prstGeom prst="rect">
            <a:avLst/>
          </a:prstGeom>
          <a:noFill/>
          <a:ln/>
        </p:spPr>
        <p:txBody>
          <a:bodyPr wrap="square" rtlCol="0" anchor="ctr"/>
          <a:lstStyle/>
          <a:p>
            <a:pPr algn="ctr" indent="0" marL="0">
              <a:buNone/>
            </a:pPr>
            <a:r>
              <a:rPr lang="en-US" sz="3600" b="1" dirty="0">
                <a:solidFill>
                  <a:srgbClr val="1A4731"/>
                </a:solidFill>
                <a:latin typeface="Garamond" pitchFamily="34" charset="0"/>
                <a:ea typeface="Garamond" pitchFamily="34" charset="-122"/>
                <a:cs typeface="Garamond" pitchFamily="34" charset="-120"/>
              </a:rPr>
              <a:t>A</a:t>
            </a:r>
            <a:endParaRPr lang="en-US" sz="3600" dirty="0"/>
          </a:p>
        </p:txBody>
      </p:sp>
      <p:sp>
        <p:nvSpPr>
          <p:cNvPr id="7" name="Text 5"/>
          <p:cNvSpPr/>
          <p:nvPr/>
        </p:nvSpPr>
        <p:spPr>
          <a:xfrm>
            <a:off x="1737360" y="1600200"/>
            <a:ext cx="4572000" cy="365760"/>
          </a:xfrm>
          <a:prstGeom prst="rect">
            <a:avLst/>
          </a:prstGeom>
          <a:noFill/>
          <a:ln/>
        </p:spPr>
        <p:txBody>
          <a:bodyPr wrap="square" rtlCol="0" anchor="ctr"/>
          <a:lstStyle/>
          <a:p>
            <a:pPr indent="0" marL="0">
              <a:buNone/>
            </a:pPr>
            <a:r>
              <a:rPr lang="en-US" sz="1300" b="1" dirty="0">
                <a:solidFill>
                  <a:srgbClr val="B8860B"/>
                </a:solidFill>
                <a:latin typeface="Garamond" pitchFamily="34" charset="0"/>
                <a:ea typeface="Garamond" pitchFamily="34" charset="-122"/>
                <a:cs typeface="Garamond" pitchFamily="34" charset="-120"/>
              </a:rPr>
              <a:t>ALTERNATIVA CORRETA</a:t>
            </a:r>
            <a:endParaRPr lang="en-US" sz="1300" dirty="0"/>
          </a:p>
        </p:txBody>
      </p:sp>
      <p:sp>
        <p:nvSpPr>
          <p:cNvPr id="8" name="Text 6"/>
          <p:cNvSpPr/>
          <p:nvPr/>
        </p:nvSpPr>
        <p:spPr>
          <a:xfrm>
            <a:off x="548640" y="2743200"/>
            <a:ext cx="11064240" cy="3566160"/>
          </a:xfrm>
          <a:prstGeom prst="rect">
            <a:avLst/>
          </a:prstGeom>
          <a:noFill/>
          <a:ln/>
        </p:spPr>
        <p:txBody>
          <a:bodyPr wrap="square" rtlCol="0" anchor="t"/>
          <a:lstStyle/>
          <a:p>
            <a:pPr indent="0" marL="0">
              <a:buNone/>
            </a:pPr>
            <a:r>
              <a:rPr lang="en-US" sz="1800" dirty="0">
                <a:solidFill>
                  <a:srgbClr val="FFFFFF"/>
                </a:solidFill>
                <a:latin typeface="Garamond" pitchFamily="34" charset="0"/>
                <a:ea typeface="Garamond" pitchFamily="34" charset="-122"/>
                <a:cs typeface="Garamond" pitchFamily="34" charset="-120"/>
              </a:rPr>
              <a:t>O pintor francês Jean-Baptiste Debret integrou a Missão Artística Francesa e produziu aquarelas e litografias reunidas na obra Viagem Pitoresca e Histórica ao Brasil, fonte visual essencial para compreender a sociedade do período joanino.</a:t>
            </a:r>
            <a:endParaRPr lang="en-US" sz="1800" dirty="0"/>
          </a:p>
        </p:txBody>
      </p:sp>
      <p:sp>
        <p:nvSpPr>
          <p:cNvPr id="9" name="Shape 7"/>
          <p:cNvSpPr/>
          <p:nvPr/>
        </p:nvSpPr>
        <p:spPr>
          <a:xfrm>
            <a:off x="365760" y="6537960"/>
            <a:ext cx="11457432" cy="0"/>
          </a:xfrm>
          <a:prstGeom prst="line">
            <a:avLst/>
          </a:prstGeom>
          <a:noFill/>
          <a:ln w="12700">
            <a:solidFill>
              <a:srgbClr val="B8860B"/>
            </a:solidFill>
            <a:prstDash val="solid"/>
          </a:ln>
        </p:spPr>
      </p:sp>
      <p:sp>
        <p:nvSpPr>
          <p:cNvPr id="10" name="Text 8"/>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1" name="Text 9"/>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79</a:t>
            </a:r>
            <a:endParaRPr lang="en-US" sz="10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38</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Descreva como a chegada da Corte transformou o espaço urbano do Rio de Janeiro, considerando tanto os aspectos positivos quanto os problemas gerados para a população local.</a:t>
            </a:r>
            <a:endParaRPr lang="en-US" sz="1900" dirty="0"/>
          </a:p>
        </p:txBody>
      </p:sp>
      <p:sp>
        <p:nvSpPr>
          <p:cNvPr id="6" name="Shape 4"/>
          <p:cNvSpPr/>
          <p:nvPr/>
        </p:nvSpPr>
        <p:spPr>
          <a:xfrm>
            <a:off x="10698480" y="73152"/>
            <a:ext cx="1051560" cy="640080"/>
          </a:xfrm>
          <a:prstGeom prst="rect">
            <a:avLst/>
          </a:prstGeom>
          <a:solidFill>
            <a:srgbClr val="C0392B"/>
          </a:solidFill>
          <a:ln/>
        </p:spPr>
      </p:sp>
      <p:sp>
        <p:nvSpPr>
          <p:cNvPr id="7" name="Text 5"/>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DISCURSIVA</a:t>
            </a:r>
            <a:endParaRPr lang="en-US" sz="9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80</a:t>
            </a:r>
            <a:endParaRPr lang="en-US" sz="10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C0392B"/>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38</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Text 3"/>
          <p:cNvSpPr/>
          <p:nvPr/>
        </p:nvSpPr>
        <p:spPr>
          <a:xfrm>
            <a:off x="548640" y="1463040"/>
            <a:ext cx="7315200" cy="365760"/>
          </a:xfrm>
          <a:prstGeom prst="rect">
            <a:avLst/>
          </a:prstGeom>
          <a:noFill/>
          <a:ln/>
        </p:spPr>
        <p:txBody>
          <a:bodyPr wrap="square" rtlCol="0" anchor="ctr"/>
          <a:lstStyle/>
          <a:p>
            <a:pPr indent="0" marL="0">
              <a:buNone/>
            </a:pPr>
            <a:r>
              <a:rPr lang="en-US" sz="1400" b="1" dirty="0">
                <a:solidFill>
                  <a:srgbClr val="B8860B"/>
                </a:solidFill>
                <a:latin typeface="Garamond" pitchFamily="34" charset="0"/>
                <a:ea typeface="Garamond" pitchFamily="34" charset="-122"/>
                <a:cs typeface="Garamond" pitchFamily="34" charset="-120"/>
              </a:rPr>
              <a:t>PONTOS ESPERADOS NA RESPOSTA</a:t>
            </a:r>
            <a:endParaRPr lang="en-US" sz="1400" dirty="0"/>
          </a:p>
        </p:txBody>
      </p:sp>
      <p:sp>
        <p:nvSpPr>
          <p:cNvPr id="6" name="Shape 4"/>
          <p:cNvSpPr/>
          <p:nvPr/>
        </p:nvSpPr>
        <p:spPr>
          <a:xfrm>
            <a:off x="548640" y="1920240"/>
            <a:ext cx="11064240" cy="4297680"/>
          </a:xfrm>
          <a:prstGeom prst="rect">
            <a:avLst/>
          </a:prstGeom>
          <a:solidFill>
            <a:srgbClr val="FBF5EC"/>
          </a:solidFill>
          <a:ln/>
        </p:spPr>
      </p:sp>
      <p:sp>
        <p:nvSpPr>
          <p:cNvPr id="7" name="Text 5"/>
          <p:cNvSpPr/>
          <p:nvPr/>
        </p:nvSpPr>
        <p:spPr>
          <a:xfrm>
            <a:off x="822960" y="2103120"/>
            <a:ext cx="10515600" cy="3931920"/>
          </a:xfrm>
          <a:prstGeom prst="rect">
            <a:avLst/>
          </a:prstGeom>
          <a:noFill/>
          <a:ln/>
        </p:spPr>
        <p:txBody>
          <a:bodyPr wrap="square" rtlCol="0" anchor="t"/>
          <a:lstStyle/>
          <a:p>
            <a:pPr indent="0" marL="0">
              <a:buNone/>
            </a:pPr>
            <a:r>
              <a:rPr lang="en-US" sz="1700" dirty="0">
                <a:solidFill>
                  <a:srgbClr val="1A1A1A"/>
                </a:solidFill>
                <a:latin typeface="Garamond" pitchFamily="34" charset="0"/>
                <a:ea typeface="Garamond" pitchFamily="34" charset="-122"/>
                <a:cs typeface="Garamond" pitchFamily="34" charset="-120"/>
              </a:rPr>
              <a:t>A resposta deve mencionar aspectos positivos, como a criação de instituições culturais e científicas (Banco do Brasil, Imprensa Régia, Jardim Botânico) e o florescimento de uma vida cultural europeia com teatros e livrarias. Deve também mencionar os problemas: a cidade não tinha infraestrutura para receber milhares de novos moradores, levando à requisição forçada de casas particulares (as "P.R."), e a manutenção da escravidão como base econômica e social, mesmo em meio às novidades trazidas pela Corte.</a:t>
            </a:r>
            <a:endParaRPr lang="en-US" sz="17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81</a:t>
            </a:r>
            <a:endParaRPr lang="en-US" sz="10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39</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Explique, com suas palavras, o que significa a expressão "interiorização da metrópole" e por que ela ajuda a entender melhor 1808 do que a simples ideia de um rei fugindo de Napoleão.</a:t>
            </a:r>
            <a:endParaRPr lang="en-US" sz="1900" dirty="0"/>
          </a:p>
        </p:txBody>
      </p:sp>
      <p:sp>
        <p:nvSpPr>
          <p:cNvPr id="6" name="Shape 4"/>
          <p:cNvSpPr/>
          <p:nvPr/>
        </p:nvSpPr>
        <p:spPr>
          <a:xfrm>
            <a:off x="10698480" y="73152"/>
            <a:ext cx="1051560" cy="640080"/>
          </a:xfrm>
          <a:prstGeom prst="rect">
            <a:avLst/>
          </a:prstGeom>
          <a:solidFill>
            <a:srgbClr val="C0392B"/>
          </a:solidFill>
          <a:ln/>
        </p:spPr>
      </p:sp>
      <p:sp>
        <p:nvSpPr>
          <p:cNvPr id="7" name="Text 5"/>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DISCURSIVA</a:t>
            </a:r>
            <a:endParaRPr lang="en-US" sz="9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82</a:t>
            </a:r>
            <a:endParaRPr lang="en-US" sz="10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C0392B"/>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39</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Text 3"/>
          <p:cNvSpPr/>
          <p:nvPr/>
        </p:nvSpPr>
        <p:spPr>
          <a:xfrm>
            <a:off x="548640" y="1463040"/>
            <a:ext cx="7315200" cy="365760"/>
          </a:xfrm>
          <a:prstGeom prst="rect">
            <a:avLst/>
          </a:prstGeom>
          <a:noFill/>
          <a:ln/>
        </p:spPr>
        <p:txBody>
          <a:bodyPr wrap="square" rtlCol="0" anchor="ctr"/>
          <a:lstStyle/>
          <a:p>
            <a:pPr indent="0" marL="0">
              <a:buNone/>
            </a:pPr>
            <a:r>
              <a:rPr lang="en-US" sz="1400" b="1" dirty="0">
                <a:solidFill>
                  <a:srgbClr val="B8860B"/>
                </a:solidFill>
                <a:latin typeface="Garamond" pitchFamily="34" charset="0"/>
                <a:ea typeface="Garamond" pitchFamily="34" charset="-122"/>
                <a:cs typeface="Garamond" pitchFamily="34" charset="-120"/>
              </a:rPr>
              <a:t>PONTOS ESPERADOS NA RESPOSTA</a:t>
            </a:r>
            <a:endParaRPr lang="en-US" sz="1400" dirty="0"/>
          </a:p>
        </p:txBody>
      </p:sp>
      <p:sp>
        <p:nvSpPr>
          <p:cNvPr id="6" name="Shape 4"/>
          <p:cNvSpPr/>
          <p:nvPr/>
        </p:nvSpPr>
        <p:spPr>
          <a:xfrm>
            <a:off x="548640" y="1920240"/>
            <a:ext cx="11064240" cy="4297680"/>
          </a:xfrm>
          <a:prstGeom prst="rect">
            <a:avLst/>
          </a:prstGeom>
          <a:solidFill>
            <a:srgbClr val="FBF5EC"/>
          </a:solidFill>
          <a:ln/>
        </p:spPr>
      </p:sp>
      <p:sp>
        <p:nvSpPr>
          <p:cNvPr id="7" name="Text 5"/>
          <p:cNvSpPr/>
          <p:nvPr/>
        </p:nvSpPr>
        <p:spPr>
          <a:xfrm>
            <a:off x="822960" y="2103120"/>
            <a:ext cx="10515600" cy="3931920"/>
          </a:xfrm>
          <a:prstGeom prst="rect">
            <a:avLst/>
          </a:prstGeom>
          <a:noFill/>
          <a:ln/>
        </p:spPr>
        <p:txBody>
          <a:bodyPr wrap="square" rtlCol="0" anchor="t"/>
          <a:lstStyle/>
          <a:p>
            <a:pPr indent="0" marL="0">
              <a:buNone/>
            </a:pPr>
            <a:r>
              <a:rPr lang="en-US" sz="1700" dirty="0">
                <a:solidFill>
                  <a:srgbClr val="1A1A1A"/>
                </a:solidFill>
                <a:latin typeface="Garamond" pitchFamily="34" charset="0"/>
                <a:ea typeface="Garamond" pitchFamily="34" charset="-122"/>
                <a:cs typeface="Garamond" pitchFamily="34" charset="-120"/>
              </a:rPr>
              <a:t>A resposta deve explicar que a expressão, cunhada pela historiadora Maria Odila Leite da Silva Dias, descreve o deslocamento efetivo do aparelho administrativo, das elites burocráticas e dos mecanismos de poder de Lisboa para o Rio de Janeiro — não apenas uma fuga emergencial. Casamentos, distribuição de cargos e investimentos em terras e comércio enraizaram os interesses da elite portuguesa na América, formando um bloco de poder que seria decisivo para a independência de 1822. Ver 1808 apenas como fuga ignora essa reorganização profunda e duradoura do poder colonial.</a:t>
            </a:r>
            <a:endParaRPr lang="en-US" sz="17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83</a:t>
            </a:r>
            <a:endParaRPr lang="en-US" sz="10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AFAF0"/>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1A4731"/>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QUESTÃO 40</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Text 3"/>
          <p:cNvSpPr/>
          <p:nvPr/>
        </p:nvSpPr>
        <p:spPr>
          <a:xfrm>
            <a:off x="548640" y="1371600"/>
            <a:ext cx="11064240" cy="1828800"/>
          </a:xfrm>
          <a:prstGeom prst="rect">
            <a:avLst/>
          </a:prstGeom>
          <a:noFill/>
          <a:ln/>
        </p:spPr>
        <p:txBody>
          <a:bodyPr wrap="square" rtlCol="0" anchor="t"/>
          <a:lstStyle/>
          <a:p>
            <a:pPr indent="0" marL="0">
              <a:buNone/>
            </a:pPr>
            <a:r>
              <a:rPr lang="en-US" sz="1900" dirty="0">
                <a:solidFill>
                  <a:srgbClr val="1A1A1A"/>
                </a:solidFill>
                <a:latin typeface="Garamond" pitchFamily="34" charset="0"/>
                <a:ea typeface="Garamond" pitchFamily="34" charset="-122"/>
                <a:cs typeface="Garamond" pitchFamily="34" charset="-120"/>
              </a:rPr>
              <a:t>Por que o processo iniciado em 1808 é considerado, pela historiografia, um antecedente importante da independência de 1822?</a:t>
            </a:r>
            <a:endParaRPr lang="en-US" sz="1900" dirty="0"/>
          </a:p>
        </p:txBody>
      </p:sp>
      <p:sp>
        <p:nvSpPr>
          <p:cNvPr id="6" name="Shape 4"/>
          <p:cNvSpPr/>
          <p:nvPr/>
        </p:nvSpPr>
        <p:spPr>
          <a:xfrm>
            <a:off x="10698480" y="73152"/>
            <a:ext cx="1051560" cy="640080"/>
          </a:xfrm>
          <a:prstGeom prst="rect">
            <a:avLst/>
          </a:prstGeom>
          <a:solidFill>
            <a:srgbClr val="C0392B"/>
          </a:solidFill>
          <a:ln/>
        </p:spPr>
      </p:sp>
      <p:sp>
        <p:nvSpPr>
          <p:cNvPr id="7" name="Text 5"/>
          <p:cNvSpPr/>
          <p:nvPr/>
        </p:nvSpPr>
        <p:spPr>
          <a:xfrm>
            <a:off x="10698480" y="73152"/>
            <a:ext cx="1051560" cy="640080"/>
          </a:xfrm>
          <a:prstGeom prst="rect">
            <a:avLst/>
          </a:prstGeom>
          <a:noFill/>
          <a:ln/>
        </p:spPr>
        <p:txBody>
          <a:bodyPr wrap="square" rtlCol="0" anchor="ctr"/>
          <a:lstStyle/>
          <a:p>
            <a:pPr algn="ctr" indent="0" marL="0">
              <a:buNone/>
            </a:pPr>
            <a:r>
              <a:rPr lang="en-US" sz="900" b="1" dirty="0">
                <a:solidFill>
                  <a:srgbClr val="FFFFFF"/>
                </a:solidFill>
                <a:latin typeface="Garamond" pitchFamily="34" charset="0"/>
                <a:ea typeface="Garamond" pitchFamily="34" charset="-122"/>
                <a:cs typeface="Garamond" pitchFamily="34" charset="-120"/>
              </a:rPr>
              <a:t>DISCURSIVA</a:t>
            </a:r>
            <a:endParaRPr lang="en-US" sz="9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84</a:t>
            </a:r>
            <a:endParaRPr lang="en-US" sz="10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1A4731"/>
        </a:solidFill>
      </p:bgPr>
    </p:bg>
    <p:spTree>
      <p:nvGrpSpPr>
        <p:cNvPr id="1" name=""/>
        <p:cNvGrpSpPr/>
        <p:nvPr/>
      </p:nvGrpSpPr>
      <p:grpSpPr>
        <a:xfrm>
          <a:off x="0" y="0"/>
          <a:ext cx="0" cy="0"/>
          <a:chOff x="0" y="0"/>
          <a:chExt cx="0" cy="0"/>
        </a:xfrm>
      </p:grpSpPr>
      <p:sp>
        <p:nvSpPr>
          <p:cNvPr id="2" name="Shape 0"/>
          <p:cNvSpPr/>
          <p:nvPr/>
        </p:nvSpPr>
        <p:spPr>
          <a:xfrm>
            <a:off x="0" y="0"/>
            <a:ext cx="12188952" cy="777240"/>
          </a:xfrm>
          <a:prstGeom prst="rect">
            <a:avLst/>
          </a:prstGeom>
          <a:solidFill>
            <a:srgbClr val="C0392B"/>
          </a:solidFill>
          <a:ln/>
        </p:spPr>
      </p:sp>
      <p:sp>
        <p:nvSpPr>
          <p:cNvPr id="3" name="Text 1"/>
          <p:cNvSpPr/>
          <p:nvPr/>
        </p:nvSpPr>
        <p:spPr>
          <a:xfrm>
            <a:off x="457200" y="45720"/>
            <a:ext cx="11247120" cy="685800"/>
          </a:xfrm>
          <a:prstGeom prst="rect">
            <a:avLst/>
          </a:prstGeom>
          <a:noFill/>
          <a:ln/>
        </p:spPr>
        <p:txBody>
          <a:bodyPr wrap="square" rtlCol="0" anchor="ctr"/>
          <a:lstStyle/>
          <a:p>
            <a:pPr algn="l" indent="0" marL="0">
              <a:buNone/>
            </a:pPr>
            <a:r>
              <a:rPr lang="en-US" sz="2000" b="1" dirty="0">
                <a:solidFill>
                  <a:srgbClr val="FFFFFF"/>
                </a:solidFill>
                <a:latin typeface="Garamond" pitchFamily="34" charset="0"/>
                <a:ea typeface="Garamond" pitchFamily="34" charset="-122"/>
                <a:cs typeface="Garamond" pitchFamily="34" charset="-120"/>
              </a:rPr>
              <a:t>RESPOSTA — QUESTÃO 40</a:t>
            </a:r>
            <a:endParaRPr lang="en-US" sz="2000" dirty="0"/>
          </a:p>
        </p:txBody>
      </p:sp>
      <p:sp>
        <p:nvSpPr>
          <p:cNvPr id="4" name="Text 2"/>
          <p:cNvSpPr/>
          <p:nvPr/>
        </p:nvSpPr>
        <p:spPr>
          <a:xfrm>
            <a:off x="457200" y="868680"/>
            <a:ext cx="9144000" cy="320040"/>
          </a:xfrm>
          <a:prstGeom prst="rect">
            <a:avLst/>
          </a:prstGeom>
          <a:noFill/>
          <a:ln/>
        </p:spPr>
        <p:txBody>
          <a:bodyPr wrap="square" rtlCol="0" anchor="ctr"/>
          <a:lstStyle/>
          <a:p>
            <a:pPr indent="0" marL="0">
              <a:buNone/>
            </a:pPr>
            <a:r>
              <a:rPr lang="en-US" sz="1300" b="1" spc="100" kern="0" dirty="0">
                <a:solidFill>
                  <a:srgbClr val="B8860B"/>
                </a:solidFill>
                <a:latin typeface="Garamond" pitchFamily="34" charset="0"/>
                <a:ea typeface="Garamond" pitchFamily="34" charset="-122"/>
                <a:cs typeface="Garamond" pitchFamily="34" charset="-120"/>
              </a:rPr>
              <a:t>CHEGADA DA CORTE</a:t>
            </a:r>
            <a:endParaRPr lang="en-US" sz="1300" dirty="0"/>
          </a:p>
        </p:txBody>
      </p:sp>
      <p:sp>
        <p:nvSpPr>
          <p:cNvPr id="5" name="Text 3"/>
          <p:cNvSpPr/>
          <p:nvPr/>
        </p:nvSpPr>
        <p:spPr>
          <a:xfrm>
            <a:off x="548640" y="1463040"/>
            <a:ext cx="7315200" cy="365760"/>
          </a:xfrm>
          <a:prstGeom prst="rect">
            <a:avLst/>
          </a:prstGeom>
          <a:noFill/>
          <a:ln/>
        </p:spPr>
        <p:txBody>
          <a:bodyPr wrap="square" rtlCol="0" anchor="ctr"/>
          <a:lstStyle/>
          <a:p>
            <a:pPr indent="0" marL="0">
              <a:buNone/>
            </a:pPr>
            <a:r>
              <a:rPr lang="en-US" sz="1400" b="1" dirty="0">
                <a:solidFill>
                  <a:srgbClr val="B8860B"/>
                </a:solidFill>
                <a:latin typeface="Garamond" pitchFamily="34" charset="0"/>
                <a:ea typeface="Garamond" pitchFamily="34" charset="-122"/>
                <a:cs typeface="Garamond" pitchFamily="34" charset="-120"/>
              </a:rPr>
              <a:t>PONTOS ESPERADOS NA RESPOSTA</a:t>
            </a:r>
            <a:endParaRPr lang="en-US" sz="1400" dirty="0"/>
          </a:p>
        </p:txBody>
      </p:sp>
      <p:sp>
        <p:nvSpPr>
          <p:cNvPr id="6" name="Shape 4"/>
          <p:cNvSpPr/>
          <p:nvPr/>
        </p:nvSpPr>
        <p:spPr>
          <a:xfrm>
            <a:off x="548640" y="1920240"/>
            <a:ext cx="11064240" cy="4297680"/>
          </a:xfrm>
          <a:prstGeom prst="rect">
            <a:avLst/>
          </a:prstGeom>
          <a:solidFill>
            <a:srgbClr val="FBF5EC"/>
          </a:solidFill>
          <a:ln/>
        </p:spPr>
      </p:sp>
      <p:sp>
        <p:nvSpPr>
          <p:cNvPr id="7" name="Text 5"/>
          <p:cNvSpPr/>
          <p:nvPr/>
        </p:nvSpPr>
        <p:spPr>
          <a:xfrm>
            <a:off x="822960" y="2103120"/>
            <a:ext cx="10515600" cy="3931920"/>
          </a:xfrm>
          <a:prstGeom prst="rect">
            <a:avLst/>
          </a:prstGeom>
          <a:noFill/>
          <a:ln/>
        </p:spPr>
        <p:txBody>
          <a:bodyPr wrap="square" rtlCol="0" anchor="t"/>
          <a:lstStyle/>
          <a:p>
            <a:pPr indent="0" marL="0">
              <a:buNone/>
            </a:pPr>
            <a:r>
              <a:rPr lang="en-US" sz="1700" dirty="0">
                <a:solidFill>
                  <a:srgbClr val="1A1A1A"/>
                </a:solidFill>
                <a:latin typeface="Garamond" pitchFamily="34" charset="0"/>
                <a:ea typeface="Garamond" pitchFamily="34" charset="-122"/>
                <a:cs typeface="Garamond" pitchFamily="34" charset="-120"/>
              </a:rPr>
              <a:t>A resposta deve indicar que a chegada da Corte formou, no Rio de Janeiro, um bloco de poder entre burocratas portugueses e proprietários locais, que se beneficiou diretamente da abertura dos portos, dos novos cargos e privilégios conquistados desde 1808. Foi exatamente esse grupo, com interesses já enraizados na América, que conduziria, poucos anos depois, a ruptura política com Portugal em 1822 — uma independência negociada "pelo alto", que preservou a monarquia, a escravidão e a grande propriedade rural.</a:t>
            </a:r>
            <a:endParaRPr lang="en-US" sz="1700" dirty="0"/>
          </a:p>
        </p:txBody>
      </p:sp>
      <p:sp>
        <p:nvSpPr>
          <p:cNvPr id="8" name="Shape 6"/>
          <p:cNvSpPr/>
          <p:nvPr/>
        </p:nvSpPr>
        <p:spPr>
          <a:xfrm>
            <a:off x="365760" y="6537960"/>
            <a:ext cx="11457432" cy="0"/>
          </a:xfrm>
          <a:prstGeom prst="line">
            <a:avLst/>
          </a:prstGeom>
          <a:noFill/>
          <a:ln w="12700">
            <a:solidFill>
              <a:srgbClr val="B8860B"/>
            </a:solidFill>
            <a:prstDash val="solid"/>
          </a:ln>
        </p:spPr>
      </p:sp>
      <p:sp>
        <p:nvSpPr>
          <p:cNvPr id="9" name="Text 7"/>
          <p:cNvSpPr/>
          <p:nvPr/>
        </p:nvSpPr>
        <p:spPr>
          <a:xfrm>
            <a:off x="365760" y="6583680"/>
            <a:ext cx="8229600" cy="256032"/>
          </a:xfrm>
          <a:prstGeom prst="rect">
            <a:avLst/>
          </a:prstGeom>
          <a:noFill/>
          <a:ln/>
        </p:spPr>
        <p:txBody>
          <a:bodyPr wrap="square" rtlCol="0" anchor="ctr"/>
          <a:lstStyle/>
          <a:p>
            <a:pPr algn="l" indent="0" marL="0">
              <a:buNone/>
            </a:pPr>
            <a:r>
              <a:rPr lang="en-US" sz="1000" dirty="0">
                <a:solidFill>
                  <a:srgbClr val="666666"/>
                </a:solidFill>
                <a:latin typeface="Garamond" pitchFamily="34" charset="0"/>
                <a:ea typeface="Garamond" pitchFamily="34" charset="-122"/>
                <a:cs typeface="Garamond" pitchFamily="34" charset="-120"/>
              </a:rPr>
              <a:t>Felipe Deveza · História · 8º Ano · felipedeveza.com.br</a:t>
            </a:r>
            <a:endParaRPr lang="en-US" sz="1000" dirty="0"/>
          </a:p>
        </p:txBody>
      </p:sp>
      <p:sp>
        <p:nvSpPr>
          <p:cNvPr id="10" name="Text 8"/>
          <p:cNvSpPr/>
          <p:nvPr/>
        </p:nvSpPr>
        <p:spPr>
          <a:xfrm>
            <a:off x="11338560" y="6583680"/>
            <a:ext cx="457200" cy="256032"/>
          </a:xfrm>
          <a:prstGeom prst="rect">
            <a:avLst/>
          </a:prstGeom>
          <a:noFill/>
          <a:ln/>
        </p:spPr>
        <p:txBody>
          <a:bodyPr wrap="square" rtlCol="0" anchor="ctr"/>
          <a:lstStyle/>
          <a:p>
            <a:pPr algn="r" indent="0" marL="0">
              <a:buNone/>
            </a:pPr>
            <a:r>
              <a:rPr lang="en-US" sz="1000" dirty="0">
                <a:solidFill>
                  <a:srgbClr val="666666"/>
                </a:solidFill>
                <a:latin typeface="Garamond" pitchFamily="34" charset="0"/>
                <a:ea typeface="Garamond" pitchFamily="34" charset="-122"/>
                <a:cs typeface="Garamond" pitchFamily="34" charset="-120"/>
              </a:rPr>
              <a:t>85</a:t>
            </a:r>
            <a:endParaRPr lang="en-US" sz="10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1A4731"/>
        </a:solidFill>
      </p:bgPr>
    </p:bg>
    <p:spTree>
      <p:nvGrpSpPr>
        <p:cNvPr id="1" name=""/>
        <p:cNvGrpSpPr/>
        <p:nvPr/>
      </p:nvGrpSpPr>
      <p:grpSpPr>
        <a:xfrm>
          <a:off x="0" y="0"/>
          <a:ext cx="0" cy="0"/>
          <a:chOff x="0" y="0"/>
          <a:chExt cx="0" cy="0"/>
        </a:xfrm>
      </p:grpSpPr>
      <p:sp>
        <p:nvSpPr>
          <p:cNvPr id="2" name="Text 0"/>
          <p:cNvSpPr/>
          <p:nvPr/>
        </p:nvSpPr>
        <p:spPr>
          <a:xfrm>
            <a:off x="548640" y="2468880"/>
            <a:ext cx="11064240" cy="914400"/>
          </a:xfrm>
          <a:prstGeom prst="rect">
            <a:avLst/>
          </a:prstGeom>
          <a:noFill/>
          <a:ln/>
        </p:spPr>
        <p:txBody>
          <a:bodyPr wrap="square" rtlCol="0" anchor="ctr"/>
          <a:lstStyle/>
          <a:p>
            <a:pPr algn="ctr" indent="0" marL="0">
              <a:buNone/>
            </a:pPr>
            <a:r>
              <a:rPr lang="en-US" sz="3200" b="1" dirty="0">
                <a:solidFill>
                  <a:srgbClr val="B8860B"/>
                </a:solidFill>
                <a:latin typeface="Garamond" pitchFamily="34" charset="0"/>
                <a:ea typeface="Garamond" pitchFamily="34" charset="-122"/>
                <a:cs typeface="Garamond" pitchFamily="34" charset="-120"/>
              </a:rPr>
              <a:t>FIM DAS 40 QUESTÕES</a:t>
            </a:r>
            <a:endParaRPr lang="en-US" sz="3200" dirty="0"/>
          </a:p>
        </p:txBody>
      </p:sp>
      <p:sp>
        <p:nvSpPr>
          <p:cNvPr id="3" name="Text 1"/>
          <p:cNvSpPr/>
          <p:nvPr/>
        </p:nvSpPr>
        <p:spPr>
          <a:xfrm>
            <a:off x="548640" y="3383280"/>
            <a:ext cx="11064240" cy="457200"/>
          </a:xfrm>
          <a:prstGeom prst="rect">
            <a:avLst/>
          </a:prstGeom>
          <a:noFill/>
          <a:ln/>
        </p:spPr>
        <p:txBody>
          <a:bodyPr wrap="square" rtlCol="0" anchor="ctr"/>
          <a:lstStyle/>
          <a:p>
            <a:pPr algn="ctr" indent="0" marL="0">
              <a:buNone/>
            </a:pPr>
            <a:r>
              <a:rPr lang="en-US" sz="1600" i="1" dirty="0">
                <a:solidFill>
                  <a:srgbClr val="FFFFFF"/>
                </a:solidFill>
                <a:latin typeface="Garamond" pitchFamily="34" charset="0"/>
                <a:ea typeface="Garamond" pitchFamily="34" charset="-122"/>
                <a:cs typeface="Garamond" pitchFamily="34" charset="-120"/>
              </a:rPr>
              <a:t>25 questões de múltipla escolha  ·  15 questões discursivas com resposta-modelo</a:t>
            </a:r>
            <a:endParaRPr lang="en-US" sz="1600" dirty="0"/>
          </a:p>
        </p:txBody>
      </p:sp>
      <p:sp>
        <p:nvSpPr>
          <p:cNvPr id="4" name="Shape 2"/>
          <p:cNvSpPr/>
          <p:nvPr/>
        </p:nvSpPr>
        <p:spPr>
          <a:xfrm>
            <a:off x="4114800" y="4114800"/>
            <a:ext cx="3931920" cy="0"/>
          </a:xfrm>
          <a:prstGeom prst="line">
            <a:avLst/>
          </a:prstGeom>
          <a:noFill/>
          <a:ln w="19050">
            <a:solidFill>
              <a:srgbClr val="B8860B"/>
            </a:solidFill>
            <a:prstDash val="solid"/>
          </a:ln>
        </p:spPr>
      </p:sp>
      <p:sp>
        <p:nvSpPr>
          <p:cNvPr id="5" name="Text 3"/>
          <p:cNvSpPr/>
          <p:nvPr/>
        </p:nvSpPr>
        <p:spPr>
          <a:xfrm>
            <a:off x="548640" y="4389120"/>
            <a:ext cx="11064240" cy="365760"/>
          </a:xfrm>
          <a:prstGeom prst="rect">
            <a:avLst/>
          </a:prstGeom>
          <a:noFill/>
          <a:ln/>
        </p:spPr>
        <p:txBody>
          <a:bodyPr wrap="square" rtlCol="0" anchor="ctr"/>
          <a:lstStyle/>
          <a:p>
            <a:pPr algn="ctr" indent="0" marL="0">
              <a:buNone/>
            </a:pPr>
            <a:r>
              <a:rPr lang="en-US" sz="1300" i="1" dirty="0">
                <a:solidFill>
                  <a:srgbClr val="CCCCCC"/>
                </a:solidFill>
                <a:latin typeface="Garamond" pitchFamily="34" charset="0"/>
                <a:ea typeface="Garamond" pitchFamily="34" charset="-122"/>
                <a:cs typeface="Garamond" pitchFamily="34" charset="-120"/>
              </a:rPr>
              <a:t>Prof. Felipe Deveza  ·  felipedeveza.com.br</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87</Slides>
  <Notes>87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87</vt:i4>
      </vt:variant>
    </vt:vector>
  </HeadingPairs>
  <TitlesOfParts>
    <vt:vector size="9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2026-08-10T10:53:12Z</dcterms:created>
  <dcterms:modified xsi:type="dcterms:W3CDTF">2026-08-10T10:53:12Z</dcterms:modified>
</cp:coreProperties>
</file>