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3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208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078208" cy="6793992"/>
          </a:xfrm>
          <a:prstGeom prst="rect">
            <a:avLst/>
          </a:prstGeom>
          <a:solidFill>
            <a:srgbClr val="F5EDD8"/>
          </a:solidFill>
          <a:ln w="12700">
            <a:solidFill>
              <a:srgbClr val="F5E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"/>
          <p:cNvSpPr/>
          <p:nvPr/>
        </p:nvSpPr>
        <p:spPr>
          <a:xfrm>
            <a:off x="6653709" y="1182436"/>
            <a:ext cx="4994727" cy="5398071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10650" y="193072"/>
            <a:ext cx="11759734" cy="724692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 rot="16200000">
            <a:off x="109728" y="365760"/>
            <a:ext cx="2560320" cy="4572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800" dirty="0"/>
          </a:p>
        </p:txBody>
      </p:sp>
      <p:pic>
        <p:nvPicPr>
          <p:cNvPr id="6" name="Image 0" descr="/home/claude/imgs/image3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8678" y="815536"/>
            <a:ext cx="7676977" cy="537782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65953" y="354814"/>
            <a:ext cx="9830938" cy="3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b="1" kern="0" spc="3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ANTECEDENTES DAS INDEPENDÊNCIAS NA AMÉRICA ESPANHOLA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8073479" y="1371599"/>
            <a:ext cx="4413532" cy="289877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 CRISE DO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IMPÉRIO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ESPANHOL</a:t>
            </a:r>
            <a:endParaRPr lang="en-US" sz="4400" dirty="0"/>
          </a:p>
        </p:txBody>
      </p:sp>
      <p:sp>
        <p:nvSpPr>
          <p:cNvPr id="10" name="Shape 7"/>
          <p:cNvSpPr/>
          <p:nvPr/>
        </p:nvSpPr>
        <p:spPr>
          <a:xfrm>
            <a:off x="7985106" y="3656569"/>
            <a:ext cx="3465849" cy="1"/>
          </a:xfrm>
          <a:prstGeom prst="line">
            <a:avLst/>
          </a:prstGeom>
          <a:noFill/>
          <a:ln w="19050">
            <a:solidFill>
              <a:schemeClr val="bg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457200" y="6307052"/>
            <a:ext cx="7488484" cy="30195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Prof. Felipe Deveza  ·  felipedeveza.com.br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457200" y="2286000"/>
            <a:ext cx="2415640" cy="6039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✦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7950535" y="3734539"/>
            <a:ext cx="2930826" cy="9896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i="1" dirty="0">
                <a:solidFill>
                  <a:srgbClr val="F0E6C8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Reformas Bourbônicas · Tupac Amaru II · Invasão Napoleônica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o 36"/>
          <p:cNvGrpSpPr/>
          <p:nvPr/>
        </p:nvGrpSpPr>
        <p:grpSpPr>
          <a:xfrm>
            <a:off x="0" y="0"/>
            <a:ext cx="11931904" cy="6711696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ANTECEDENTES · COLÔMBIA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REVOLTA DOS COMUNEROS — NOVA GRANADA, 1781</a:t>
              </a:r>
              <a:endParaRPr lang="en-US" sz="2700" dirty="0"/>
            </a:p>
          </p:txBody>
        </p:sp>
        <p:sp>
          <p:nvSpPr>
            <p:cNvPr id="6" name="Shape 4"/>
            <p:cNvSpPr/>
            <p:nvPr/>
          </p:nvSpPr>
          <p:spPr>
            <a:xfrm>
              <a:off x="457200" y="2834640"/>
              <a:ext cx="8229600" cy="0"/>
            </a:xfrm>
            <a:prstGeom prst="line">
              <a:avLst/>
            </a:prstGeom>
            <a:noFill/>
            <a:ln w="254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Shape 5"/>
            <p:cNvSpPr/>
            <p:nvPr/>
          </p:nvSpPr>
          <p:spPr>
            <a:xfrm>
              <a:off x="1097280" y="2615184"/>
              <a:ext cx="411480" cy="411480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Shape 6"/>
            <p:cNvSpPr/>
            <p:nvPr/>
          </p:nvSpPr>
          <p:spPr>
            <a:xfrm>
              <a:off x="1307592" y="2615184"/>
              <a:ext cx="0" cy="219456"/>
            </a:xfrm>
            <a:prstGeom prst="line">
              <a:avLst/>
            </a:prstGeom>
            <a:noFill/>
            <a:ln w="190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 7"/>
            <p:cNvSpPr/>
            <p:nvPr/>
          </p:nvSpPr>
          <p:spPr>
            <a:xfrm>
              <a:off x="914400" y="3108960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1781</a:t>
              </a:r>
              <a:endParaRPr lang="en-US" sz="105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548640" y="1097280"/>
              <a:ext cx="2011680" cy="141732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9"/>
            <p:cNvSpPr/>
            <p:nvPr/>
          </p:nvSpPr>
          <p:spPr>
            <a:xfrm>
              <a:off x="621792" y="1170432"/>
              <a:ext cx="18745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0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revolta começa</a:t>
              </a:r>
              <a:endParaRPr lang="en-US" sz="20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621792" y="1508760"/>
              <a:ext cx="1874520" cy="9144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Crioulos, mestiços e indígenas se unem contra impostos das Reformas Bourbônicas.</a:t>
              </a:r>
              <a:endParaRPr lang="en-US" sz="1400" dirty="0"/>
            </a:p>
          </p:txBody>
        </p:sp>
        <p:sp>
          <p:nvSpPr>
            <p:cNvPr id="13" name="Shape 11"/>
            <p:cNvSpPr/>
            <p:nvPr/>
          </p:nvSpPr>
          <p:spPr>
            <a:xfrm>
              <a:off x="3246120" y="2615184"/>
              <a:ext cx="411480" cy="411480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Shape 12"/>
            <p:cNvSpPr/>
            <p:nvPr/>
          </p:nvSpPr>
          <p:spPr>
            <a:xfrm>
              <a:off x="3456432" y="2615184"/>
              <a:ext cx="0" cy="219456"/>
            </a:xfrm>
            <a:prstGeom prst="line">
              <a:avLst/>
            </a:prstGeom>
            <a:noFill/>
            <a:ln w="190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 13"/>
            <p:cNvSpPr/>
            <p:nvPr/>
          </p:nvSpPr>
          <p:spPr>
            <a:xfrm>
              <a:off x="3063240" y="3108960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1781</a:t>
              </a:r>
              <a:endParaRPr lang="en-US" sz="1050" dirty="0"/>
            </a:p>
          </p:txBody>
        </p:sp>
        <p:sp>
          <p:nvSpPr>
            <p:cNvPr id="16" name="Shape 14"/>
            <p:cNvSpPr/>
            <p:nvPr/>
          </p:nvSpPr>
          <p:spPr>
            <a:xfrm>
              <a:off x="2697480" y="1097280"/>
              <a:ext cx="2011680" cy="141732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 15"/>
            <p:cNvSpPr/>
            <p:nvPr/>
          </p:nvSpPr>
          <p:spPr>
            <a:xfrm>
              <a:off x="2770632" y="1170432"/>
              <a:ext cx="18745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1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20.000 rebeldes</a:t>
              </a:r>
              <a:endParaRPr lang="en-US" sz="11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2770632" y="1508760"/>
              <a:ext cx="1874520" cy="9144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movimento reuniu comuneros que marcharam sobre Bogotá exigindo o fim dos impostos.</a:t>
              </a:r>
              <a:endParaRPr lang="en-US" sz="1050" dirty="0"/>
            </a:p>
          </p:txBody>
        </p:sp>
        <p:sp>
          <p:nvSpPr>
            <p:cNvPr id="19" name="Shape 17"/>
            <p:cNvSpPr/>
            <p:nvPr/>
          </p:nvSpPr>
          <p:spPr>
            <a:xfrm>
              <a:off x="5394960" y="2615184"/>
              <a:ext cx="411480" cy="411480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Shape 18"/>
            <p:cNvSpPr/>
            <p:nvPr/>
          </p:nvSpPr>
          <p:spPr>
            <a:xfrm>
              <a:off x="5605272" y="2615184"/>
              <a:ext cx="0" cy="219456"/>
            </a:xfrm>
            <a:prstGeom prst="line">
              <a:avLst/>
            </a:prstGeom>
            <a:noFill/>
            <a:ln w="190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 19"/>
            <p:cNvSpPr/>
            <p:nvPr/>
          </p:nvSpPr>
          <p:spPr>
            <a:xfrm>
              <a:off x="5212080" y="3108960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1781</a:t>
              </a:r>
              <a:endParaRPr lang="en-US" sz="1050" dirty="0"/>
            </a:p>
          </p:txBody>
        </p:sp>
        <p:sp>
          <p:nvSpPr>
            <p:cNvPr id="22" name="Shape 20"/>
            <p:cNvSpPr/>
            <p:nvPr/>
          </p:nvSpPr>
          <p:spPr>
            <a:xfrm>
              <a:off x="4846320" y="1097280"/>
              <a:ext cx="2011680" cy="141732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21"/>
            <p:cNvSpPr/>
            <p:nvPr/>
          </p:nvSpPr>
          <p:spPr>
            <a:xfrm>
              <a:off x="4919472" y="1170432"/>
              <a:ext cx="18745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1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Acordo e traição</a:t>
              </a:r>
              <a:endParaRPr lang="en-US" sz="110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4919472" y="1508760"/>
              <a:ext cx="1874520" cy="9144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autoridades espanholas assinaram acordos com os líderes — e depois os desrespeitaram.</a:t>
              </a:r>
              <a:endParaRPr lang="en-US" sz="1050" dirty="0"/>
            </a:p>
          </p:txBody>
        </p:sp>
        <p:sp>
          <p:nvSpPr>
            <p:cNvPr id="25" name="Shape 23"/>
            <p:cNvSpPr/>
            <p:nvPr/>
          </p:nvSpPr>
          <p:spPr>
            <a:xfrm>
              <a:off x="7543800" y="2615184"/>
              <a:ext cx="411480" cy="411480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Shape 24"/>
            <p:cNvSpPr/>
            <p:nvPr/>
          </p:nvSpPr>
          <p:spPr>
            <a:xfrm>
              <a:off x="7754112" y="2615184"/>
              <a:ext cx="0" cy="219456"/>
            </a:xfrm>
            <a:prstGeom prst="line">
              <a:avLst/>
            </a:prstGeom>
            <a:noFill/>
            <a:ln w="190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Text 25"/>
            <p:cNvSpPr/>
            <p:nvPr/>
          </p:nvSpPr>
          <p:spPr>
            <a:xfrm>
              <a:off x="7360920" y="3108960"/>
              <a:ext cx="10058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50" b="1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1782</a:t>
              </a:r>
              <a:endParaRPr lang="en-US" sz="1050" dirty="0"/>
            </a:p>
          </p:txBody>
        </p:sp>
        <p:sp>
          <p:nvSpPr>
            <p:cNvPr id="28" name="Shape 26"/>
            <p:cNvSpPr/>
            <p:nvPr/>
          </p:nvSpPr>
          <p:spPr>
            <a:xfrm>
              <a:off x="6995160" y="1097280"/>
              <a:ext cx="2011680" cy="141732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Text 27"/>
            <p:cNvSpPr/>
            <p:nvPr/>
          </p:nvSpPr>
          <p:spPr>
            <a:xfrm>
              <a:off x="7068312" y="1170432"/>
              <a:ext cx="18745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1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Execução de Galán</a:t>
              </a:r>
              <a:endParaRPr lang="en-US" sz="1100" dirty="0"/>
            </a:p>
          </p:txBody>
        </p:sp>
        <p:sp>
          <p:nvSpPr>
            <p:cNvPr id="30" name="Text 28"/>
            <p:cNvSpPr/>
            <p:nvPr/>
          </p:nvSpPr>
          <p:spPr>
            <a:xfrm>
              <a:off x="7068312" y="1508760"/>
              <a:ext cx="1874520" cy="9144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principal líder popular, José Antonio Galán, foi executado em praça pública.</a:t>
              </a:r>
              <a:endParaRPr lang="en-US" sz="1050" dirty="0"/>
            </a:p>
          </p:txBody>
        </p:sp>
        <p:sp>
          <p:nvSpPr>
            <p:cNvPr id="31" name="Shape 29"/>
            <p:cNvSpPr/>
            <p:nvPr/>
          </p:nvSpPr>
          <p:spPr>
            <a:xfrm>
              <a:off x="274320" y="3520440"/>
              <a:ext cx="8595360" cy="1325880"/>
            </a:xfrm>
            <a:prstGeom prst="rect">
              <a:avLst/>
            </a:prstGeom>
            <a:solidFill>
              <a:srgbClr val="6B2737">
                <a:alpha val="20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Text 30"/>
            <p:cNvSpPr/>
            <p:nvPr/>
          </p:nvSpPr>
          <p:spPr>
            <a:xfrm>
              <a:off x="457200" y="3584448"/>
              <a:ext cx="82296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000" b="1" kern="0" spc="100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COMPARANDO COM TUPAC AMARU II:</a:t>
              </a:r>
              <a:endParaRPr lang="en-US" sz="1000" dirty="0"/>
            </a:p>
          </p:txBody>
        </p:sp>
        <p:sp>
          <p:nvSpPr>
            <p:cNvPr id="33" name="Text 31"/>
            <p:cNvSpPr/>
            <p:nvPr/>
          </p:nvSpPr>
          <p:spPr>
            <a:xfrm>
              <a:off x="457200" y="3886200"/>
              <a:ext cx="8229600" cy="86868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just">
                <a:buNone/>
              </a:pPr>
              <a:r>
                <a:rPr lang="en-US" sz="1600" dirty="0">
                  <a:solidFill>
                    <a:srgbClr val="1A1A1A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Comuneros: liderança principalmente criolla e mestiça, reivindicações fiscais e comerciais. Rebelião de Tupac Amaru: liderança indígena, reivindicações sociais radicais. Ambas demonstraram que o pacto colonial estava rompido.</a:t>
              </a:r>
              <a:endParaRPr lang="en-US" sz="1600" dirty="0"/>
            </a:p>
          </p:txBody>
        </p:sp>
        <p:sp>
          <p:nvSpPr>
            <p:cNvPr id="34" name="Shape 32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Text 33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36" name="Text 34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10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upo 31"/>
          <p:cNvGrpSpPr/>
          <p:nvPr/>
        </p:nvGrpSpPr>
        <p:grpSpPr>
          <a:xfrm>
            <a:off x="0" y="0"/>
            <a:ext cx="12060936" cy="676656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0D0806"/>
            </a:solidFill>
            <a:ln w="12700">
              <a:solidFill>
                <a:srgbClr val="0D0806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ESTOPIM DAS INDEPENDÊNCIAS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INVASÃO NAPOLEÔNICA — 1808</a:t>
              </a:r>
              <a:endParaRPr lang="en-US" sz="2700" dirty="0"/>
            </a:p>
          </p:txBody>
        </p:sp>
        <p:pic>
          <p:nvPicPr>
            <p:cNvPr id="6" name="Image 0" descr="/home/claude/imgs/image9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126480" y="1051560"/>
              <a:ext cx="2743200" cy="3794760"/>
            </a:xfrm>
            <a:prstGeom prst="rect">
              <a:avLst/>
            </a:prstGeom>
          </p:spPr>
        </p:pic>
        <p:sp>
          <p:nvSpPr>
            <p:cNvPr id="7" name="Shape 4"/>
            <p:cNvSpPr/>
            <p:nvPr/>
          </p:nvSpPr>
          <p:spPr>
            <a:xfrm>
              <a:off x="274320" y="1143000"/>
              <a:ext cx="1005840" cy="685800"/>
            </a:xfrm>
            <a:prstGeom prst="rect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pPr algn="ctr"/>
              <a:endParaRPr lang="en-US" b="1" dirty="0" smtClean="0">
                <a:solidFill>
                  <a:schemeClr val="bg1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endParaRP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1807</a:t>
              </a:r>
              <a:endParaRPr lang="en-US" b="1" dirty="0">
                <a:solidFill>
                  <a:schemeClr val="bg1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endParaRPr>
            </a:p>
            <a:p>
              <a:endParaRPr lang="pt-BR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274320" y="1143000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endParaRPr lang="en-US" sz="1400" b="1" dirty="0">
                <a:solidFill>
                  <a:schemeClr val="bg1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endParaRPr>
            </a:p>
          </p:txBody>
        </p:sp>
        <p:sp>
          <p:nvSpPr>
            <p:cNvPr id="9" name="Shape 6"/>
            <p:cNvSpPr/>
            <p:nvPr/>
          </p:nvSpPr>
          <p:spPr>
            <a:xfrm>
              <a:off x="1417320" y="1143000"/>
              <a:ext cx="4572000" cy="685800"/>
            </a:xfrm>
            <a:prstGeom prst="rect">
              <a:avLst/>
            </a:prstGeom>
            <a:solidFill>
              <a:srgbClr val="3B1F0E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 7"/>
            <p:cNvSpPr/>
            <p:nvPr/>
          </p:nvSpPr>
          <p:spPr>
            <a:xfrm>
              <a:off x="1508760" y="1179576"/>
              <a:ext cx="438912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Tratado de Fontainebleau</a:t>
              </a:r>
              <a:endParaRPr lang="en-US" sz="14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1508760" y="1453896"/>
              <a:ext cx="438912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Napoleão e Carlos IV planejam invadir Portugal. As tropas francesas entram na Espanha.</a:t>
              </a:r>
              <a:endParaRPr lang="en-US" sz="1200" dirty="0"/>
            </a:p>
          </p:txBody>
        </p:sp>
        <p:sp>
          <p:nvSpPr>
            <p:cNvPr id="12" name="Shape 9"/>
            <p:cNvSpPr/>
            <p:nvPr/>
          </p:nvSpPr>
          <p:spPr>
            <a:xfrm>
              <a:off x="274320" y="2011680"/>
              <a:ext cx="1005840" cy="685800"/>
            </a:xfrm>
            <a:prstGeom prst="rect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10"/>
            <p:cNvSpPr/>
            <p:nvPr/>
          </p:nvSpPr>
          <p:spPr>
            <a:xfrm>
              <a:off x="274320" y="2011680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 algn="ctr">
                <a:buNone/>
              </a:pPr>
              <a:r>
                <a:rPr lang="en-US" b="1" dirty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mar/1808</a:t>
              </a:r>
            </a:p>
          </p:txBody>
        </p:sp>
        <p:sp>
          <p:nvSpPr>
            <p:cNvPr id="14" name="Shape 11"/>
            <p:cNvSpPr/>
            <p:nvPr/>
          </p:nvSpPr>
          <p:spPr>
            <a:xfrm>
              <a:off x="1417320" y="2011680"/>
              <a:ext cx="4572000" cy="685800"/>
            </a:xfrm>
            <a:prstGeom prst="rect">
              <a:avLst/>
            </a:prstGeom>
            <a:solidFill>
              <a:srgbClr val="3B1F0E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 12"/>
            <p:cNvSpPr/>
            <p:nvPr/>
          </p:nvSpPr>
          <p:spPr>
            <a:xfrm>
              <a:off x="1508760" y="2048256"/>
              <a:ext cx="438912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Levante em Aranjuez</a:t>
              </a:r>
            </a:p>
          </p:txBody>
        </p:sp>
        <p:sp>
          <p:nvSpPr>
            <p:cNvPr id="16" name="Text 13"/>
            <p:cNvSpPr/>
            <p:nvPr/>
          </p:nvSpPr>
          <p:spPr>
            <a:xfrm>
              <a:off x="1508760" y="2322576"/>
              <a:ext cx="438912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Carlos IV abdica em favor de seu filho Fernando VII.</a:t>
              </a:r>
              <a:endParaRPr lang="en-US" sz="1050" dirty="0"/>
            </a:p>
          </p:txBody>
        </p:sp>
        <p:sp>
          <p:nvSpPr>
            <p:cNvPr id="17" name="Shape 14"/>
            <p:cNvSpPr/>
            <p:nvPr/>
          </p:nvSpPr>
          <p:spPr>
            <a:xfrm>
              <a:off x="274320" y="2880360"/>
              <a:ext cx="1005840" cy="685800"/>
            </a:xfrm>
            <a:prstGeom prst="rect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5"/>
            <p:cNvSpPr/>
            <p:nvPr/>
          </p:nvSpPr>
          <p:spPr>
            <a:xfrm>
              <a:off x="274320" y="2880360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 algn="ctr">
                <a:buNone/>
              </a:pPr>
              <a:r>
                <a:rPr lang="en-US" b="1" dirty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mai/1808</a:t>
              </a:r>
            </a:p>
          </p:txBody>
        </p:sp>
        <p:sp>
          <p:nvSpPr>
            <p:cNvPr id="19" name="Shape 16"/>
            <p:cNvSpPr/>
            <p:nvPr/>
          </p:nvSpPr>
          <p:spPr>
            <a:xfrm>
              <a:off x="1417320" y="2880360"/>
              <a:ext cx="4572000" cy="685800"/>
            </a:xfrm>
            <a:prstGeom prst="rect">
              <a:avLst/>
            </a:prstGeom>
            <a:solidFill>
              <a:srgbClr val="3B1F0E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 17"/>
            <p:cNvSpPr/>
            <p:nvPr/>
          </p:nvSpPr>
          <p:spPr>
            <a:xfrm>
              <a:off x="1508760" y="2916936"/>
              <a:ext cx="438912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Reunião em Bayona</a:t>
              </a:r>
            </a:p>
          </p:txBody>
        </p:sp>
        <p:sp>
          <p:nvSpPr>
            <p:cNvPr id="21" name="Text 18"/>
            <p:cNvSpPr/>
            <p:nvPr/>
          </p:nvSpPr>
          <p:spPr>
            <a:xfrm>
              <a:off x="1508760" y="3191256"/>
              <a:ext cx="438912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Napoleão força pai e filho a abdicarem. Coloca seu irmão José Bonaparte no trono espanhol.</a:t>
              </a:r>
              <a:endParaRPr lang="en-US" sz="1050" dirty="0"/>
            </a:p>
          </p:txBody>
        </p:sp>
        <p:sp>
          <p:nvSpPr>
            <p:cNvPr id="22" name="Shape 19"/>
            <p:cNvSpPr/>
            <p:nvPr/>
          </p:nvSpPr>
          <p:spPr>
            <a:xfrm>
              <a:off x="274320" y="3749040"/>
              <a:ext cx="1005840" cy="685800"/>
            </a:xfrm>
            <a:prstGeom prst="rect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 20"/>
            <p:cNvSpPr/>
            <p:nvPr/>
          </p:nvSpPr>
          <p:spPr>
            <a:xfrm>
              <a:off x="274320" y="3749040"/>
              <a:ext cx="100584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 algn="ctr">
                <a:buNone/>
              </a:pPr>
              <a:r>
                <a:rPr lang="en-US" b="1" dirty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1808–1810</a:t>
              </a:r>
            </a:p>
          </p:txBody>
        </p:sp>
        <p:sp>
          <p:nvSpPr>
            <p:cNvPr id="24" name="Shape 21"/>
            <p:cNvSpPr/>
            <p:nvPr/>
          </p:nvSpPr>
          <p:spPr>
            <a:xfrm>
              <a:off x="1417320" y="3749040"/>
              <a:ext cx="4572000" cy="685800"/>
            </a:xfrm>
            <a:prstGeom prst="rect">
              <a:avLst/>
            </a:prstGeom>
            <a:solidFill>
              <a:srgbClr val="3B1F0E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 22"/>
            <p:cNvSpPr/>
            <p:nvPr/>
          </p:nvSpPr>
          <p:spPr>
            <a:xfrm>
              <a:off x="1508760" y="3785616"/>
              <a:ext cx="438912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Crise de legitimidade</a:t>
              </a:r>
            </a:p>
          </p:txBody>
        </p:sp>
        <p:sp>
          <p:nvSpPr>
            <p:cNvPr id="26" name="Text 23"/>
            <p:cNvSpPr/>
            <p:nvPr/>
          </p:nvSpPr>
          <p:spPr>
            <a:xfrm>
              <a:off x="1508760" y="4059936"/>
              <a:ext cx="438912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0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Onde está a soberania? Juntas se formam na Espanha — e logo depois nas Américas.</a:t>
              </a:r>
              <a:endParaRPr lang="en-US" sz="1050" dirty="0"/>
            </a:p>
          </p:txBody>
        </p:sp>
        <p:sp>
          <p:nvSpPr>
            <p:cNvPr id="27" name="Shape 24"/>
            <p:cNvSpPr/>
            <p:nvPr/>
          </p:nvSpPr>
          <p:spPr>
            <a:xfrm>
              <a:off x="320040" y="4453128"/>
              <a:ext cx="5669280" cy="491173"/>
            </a:xfrm>
            <a:prstGeom prst="rect">
              <a:avLst/>
            </a:prstGeom>
            <a:solidFill>
              <a:srgbClr val="B8860B">
                <a:alpha val="80000"/>
              </a:srgbClr>
            </a:solidFill>
            <a:ln w="508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 25"/>
            <p:cNvSpPr/>
            <p:nvPr/>
          </p:nvSpPr>
          <p:spPr>
            <a:xfrm>
              <a:off x="411480" y="4550202"/>
              <a:ext cx="539496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 algn="ctr">
                <a:buNone/>
              </a:pPr>
              <a:r>
                <a:rPr lang="en-US" sz="1000" i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"</a:t>
              </a:r>
              <a:r>
                <a:rPr lang="en-US" sz="1400" b="1" i="1" dirty="0">
                  <a:solidFill>
                    <a:schemeClr val="bg1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Sem querer, ao tentar controlar a Espanha, Napoleão deu o estopim para a independência de 18 países americanos."</a:t>
              </a:r>
            </a:p>
          </p:txBody>
        </p:sp>
        <p:sp>
          <p:nvSpPr>
            <p:cNvPr id="30" name="Text 27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31" name="Text 28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11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31F67EA8-E427-0B7D-EE50-6619C6022D30}"/>
              </a:ext>
            </a:extLst>
          </p:cNvPr>
          <p:cNvGrpSpPr/>
          <p:nvPr/>
        </p:nvGrpSpPr>
        <p:grpSpPr>
          <a:xfrm>
            <a:off x="-1" y="0"/>
            <a:ext cx="12047621" cy="6721642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CRISE POLÍTICA · 1808–1810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JUNTAS: A SOBERANIA RETORNA AO POVO</a:t>
              </a:r>
              <a:endParaRPr lang="en-US" sz="2700" dirty="0"/>
            </a:p>
          </p:txBody>
        </p:sp>
        <p:pic>
          <p:nvPicPr>
            <p:cNvPr id="6" name="Image 0" descr="/home/claude/imgs/image5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82880" y="1051560"/>
              <a:ext cx="4023360" cy="3200400"/>
            </a:xfrm>
            <a:prstGeom prst="rect">
              <a:avLst/>
            </a:prstGeom>
          </p:spPr>
        </p:pic>
        <p:sp>
          <p:nvSpPr>
            <p:cNvPr id="7" name="Text 4"/>
            <p:cNvSpPr/>
            <p:nvPr/>
          </p:nvSpPr>
          <p:spPr>
            <a:xfrm>
              <a:off x="182880" y="4297680"/>
              <a:ext cx="402336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00" i="1" dirty="0">
                  <a:solidFill>
                    <a:srgbClr val="555555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Goya, El 3 de mayo en Madrid, 1814. Prado, Madrid.</a:t>
              </a:r>
              <a:endParaRPr lang="en-US" sz="80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4480560" y="1097280"/>
              <a:ext cx="448056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150" b="1" kern="0" spc="100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TRÊS TENDÊNCIAS DAS JUNTAS</a:t>
              </a:r>
              <a:endParaRPr lang="en-US" sz="1150" dirty="0"/>
            </a:p>
          </p:txBody>
        </p:sp>
        <p:sp>
          <p:nvSpPr>
            <p:cNvPr id="9" name="Shape 6"/>
            <p:cNvSpPr/>
            <p:nvPr/>
          </p:nvSpPr>
          <p:spPr>
            <a:xfrm>
              <a:off x="4480560" y="1554480"/>
              <a:ext cx="4389120" cy="749808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635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 7"/>
            <p:cNvSpPr/>
            <p:nvPr/>
          </p:nvSpPr>
          <p:spPr>
            <a:xfrm>
              <a:off x="4553712" y="1600200"/>
              <a:ext cx="50292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1ª</a:t>
              </a:r>
              <a:endParaRPr lang="en-US" sz="22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5166360" y="1664208"/>
              <a:ext cx="361188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Fidelidade total a Fernando VII e obediência às juntas espanholas.</a:t>
              </a:r>
              <a:endParaRPr lang="en-US" sz="1200" dirty="0"/>
            </a:p>
          </p:txBody>
        </p:sp>
        <p:sp>
          <p:nvSpPr>
            <p:cNvPr id="12" name="Shape 9"/>
            <p:cNvSpPr/>
            <p:nvPr/>
          </p:nvSpPr>
          <p:spPr>
            <a:xfrm>
              <a:off x="4480560" y="2450592"/>
              <a:ext cx="4389120" cy="749808"/>
            </a:xfrm>
            <a:prstGeom prst="rect">
              <a:avLst/>
            </a:prstGeom>
            <a:solidFill>
              <a:srgbClr val="6B2737">
                <a:alpha val="90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10"/>
            <p:cNvSpPr/>
            <p:nvPr/>
          </p:nvSpPr>
          <p:spPr>
            <a:xfrm>
              <a:off x="4553712" y="2496312"/>
              <a:ext cx="50292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2ª</a:t>
              </a:r>
              <a:endParaRPr lang="en-US" sz="2200" dirty="0"/>
            </a:p>
          </p:txBody>
        </p:sp>
        <p:sp>
          <p:nvSpPr>
            <p:cNvPr id="14" name="Text 11"/>
            <p:cNvSpPr/>
            <p:nvPr/>
          </p:nvSpPr>
          <p:spPr>
            <a:xfrm>
              <a:off x="5166360" y="2560320"/>
              <a:ext cx="361188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Fernando VII é rei legítimo, mas as colônias exigem autonomia administrativa.</a:t>
              </a:r>
              <a:endParaRPr lang="en-US" sz="1200" dirty="0"/>
            </a:p>
          </p:txBody>
        </p:sp>
        <p:sp>
          <p:nvSpPr>
            <p:cNvPr id="15" name="Shape 12"/>
            <p:cNvSpPr/>
            <p:nvPr/>
          </p:nvSpPr>
          <p:spPr>
            <a:xfrm>
              <a:off x="4480560" y="3346704"/>
              <a:ext cx="4389120" cy="749808"/>
            </a:xfrm>
            <a:prstGeom prst="rect">
              <a:avLst/>
            </a:prstGeom>
            <a:solidFill>
              <a:srgbClr val="2C5F2E">
                <a:alpha val="90000"/>
              </a:srgbClr>
            </a:solidFill>
            <a:ln w="6350">
              <a:solidFill>
                <a:srgbClr val="2C5F2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 13"/>
            <p:cNvSpPr/>
            <p:nvPr/>
          </p:nvSpPr>
          <p:spPr>
            <a:xfrm>
              <a:off x="4553712" y="3392424"/>
              <a:ext cx="502920" cy="6400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3ª</a:t>
              </a:r>
              <a:endParaRPr lang="en-US" sz="2200" dirty="0"/>
            </a:p>
          </p:txBody>
        </p:sp>
        <p:sp>
          <p:nvSpPr>
            <p:cNvPr id="17" name="Text 14"/>
            <p:cNvSpPr/>
            <p:nvPr/>
          </p:nvSpPr>
          <p:spPr>
            <a:xfrm>
              <a:off x="5166360" y="3456432"/>
              <a:ext cx="361188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Independência definitiva da Espanha — tornou-se majoritária após 1815.</a:t>
              </a:r>
              <a:endParaRPr lang="en-US" sz="1200" dirty="0"/>
            </a:p>
          </p:txBody>
        </p:sp>
        <p:sp>
          <p:nvSpPr>
            <p:cNvPr id="18" name="Shape 15"/>
            <p:cNvSpPr/>
            <p:nvPr/>
          </p:nvSpPr>
          <p:spPr>
            <a:xfrm>
              <a:off x="4480560" y="4251960"/>
              <a:ext cx="4389120" cy="594360"/>
            </a:xfrm>
            <a:prstGeom prst="rect">
              <a:avLst/>
            </a:prstGeom>
            <a:solidFill>
              <a:srgbClr val="B8860B">
                <a:alpha val="8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 16"/>
            <p:cNvSpPr/>
            <p:nvPr/>
          </p:nvSpPr>
          <p:spPr>
            <a:xfrm>
              <a:off x="4572000" y="4270248"/>
              <a:ext cx="420624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100" i="1" dirty="0">
                  <a:solidFill>
                    <a:srgbClr val="1A1A1A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Com o Congresso de Viena (1815) e o retorno do absolutismo de Fernando VII, a 3ª tendência tornou-se inevitável.</a:t>
              </a:r>
              <a:endParaRPr lang="en-US" sz="1100" dirty="0"/>
            </a:p>
          </p:txBody>
        </p:sp>
        <p:sp>
          <p:nvSpPr>
            <p:cNvPr id="20" name="Shape 17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 18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2" name="Text 19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12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/>
        </p:nvGrpSpPr>
        <p:grpSpPr>
          <a:xfrm>
            <a:off x="0" y="0"/>
            <a:ext cx="12029440" cy="676656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164592"/>
            </a:xfrm>
            <a:prstGeom prst="rect">
              <a:avLst/>
            </a:prstGeom>
            <a:solidFill>
              <a:srgbClr val="B8860B"/>
            </a:solidFill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256032"/>
              <a:ext cx="85953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00" b="1" kern="0" spc="5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DEBATE</a:t>
              </a:r>
              <a:endParaRPr lang="en-US" sz="90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640080"/>
              <a:ext cx="8595360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4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PARA PENSAR</a:t>
              </a:r>
              <a:endParaRPr lang="en-US" sz="4200" dirty="0"/>
            </a:p>
          </p:txBody>
        </p:sp>
        <p:sp>
          <p:nvSpPr>
            <p:cNvPr id="6" name="Shape 4"/>
            <p:cNvSpPr/>
            <p:nvPr/>
          </p:nvSpPr>
          <p:spPr>
            <a:xfrm>
              <a:off x="1371600" y="1417320"/>
              <a:ext cx="6400800" cy="0"/>
            </a:xfrm>
            <a:prstGeom prst="line">
              <a:avLst/>
            </a:prstGeom>
            <a:noFill/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Shape 5"/>
            <p:cNvSpPr/>
            <p:nvPr/>
          </p:nvSpPr>
          <p:spPr>
            <a:xfrm>
              <a:off x="365760" y="1600200"/>
              <a:ext cx="8412480" cy="914400"/>
            </a:xfrm>
            <a:prstGeom prst="rect">
              <a:avLst/>
            </a:prstGeom>
            <a:solidFill>
              <a:srgbClr val="FFFFFF">
                <a:alpha val="12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6"/>
            <p:cNvSpPr/>
            <p:nvPr/>
          </p:nvSpPr>
          <p:spPr>
            <a:xfrm>
              <a:off x="457200" y="1645920"/>
              <a:ext cx="45720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</a:t>
              </a:r>
              <a:endParaRPr lang="en-US" sz="2800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1005840" y="1673352"/>
              <a:ext cx="758952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3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Reformas Bourbônicas queriam modernizar o império — mas produziram o efeito oposto. Por que uma política de modernização pode gerar resistência em vez de apoio?</a:t>
              </a:r>
              <a:endParaRPr lang="en-US" sz="130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365760" y="2651760"/>
              <a:ext cx="8412480" cy="914400"/>
            </a:xfrm>
            <a:prstGeom prst="rect">
              <a:avLst/>
            </a:prstGeom>
            <a:solidFill>
              <a:srgbClr val="FFFFFF">
                <a:alpha val="12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9"/>
            <p:cNvSpPr/>
            <p:nvPr/>
          </p:nvSpPr>
          <p:spPr>
            <a:xfrm>
              <a:off x="457200" y="2697480"/>
              <a:ext cx="45720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2</a:t>
              </a:r>
              <a:endParaRPr lang="en-US" sz="2800" dirty="0"/>
            </a:p>
          </p:txBody>
        </p:sp>
        <p:sp>
          <p:nvSpPr>
            <p:cNvPr id="12" name="Text 10"/>
            <p:cNvSpPr/>
            <p:nvPr/>
          </p:nvSpPr>
          <p:spPr>
            <a:xfrm>
              <a:off x="1005840" y="2724912"/>
              <a:ext cx="758952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3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Tupac Amaru II assustou os crioulos tanto quanto os espanhóis. O que isso revela sobre os limites do projeto de independência crioulo?</a:t>
              </a:r>
              <a:endParaRPr lang="en-US" sz="1300" dirty="0"/>
            </a:p>
          </p:txBody>
        </p:sp>
        <p:sp>
          <p:nvSpPr>
            <p:cNvPr id="13" name="Shape 11"/>
            <p:cNvSpPr/>
            <p:nvPr/>
          </p:nvSpPr>
          <p:spPr>
            <a:xfrm>
              <a:off x="365760" y="3703320"/>
              <a:ext cx="8412480" cy="914400"/>
            </a:xfrm>
            <a:prstGeom prst="rect">
              <a:avLst/>
            </a:prstGeom>
            <a:solidFill>
              <a:srgbClr val="FFFFFF">
                <a:alpha val="12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2"/>
            <p:cNvSpPr/>
            <p:nvPr/>
          </p:nvSpPr>
          <p:spPr>
            <a:xfrm>
              <a:off x="457200" y="3749040"/>
              <a:ext cx="45720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28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3</a:t>
              </a:r>
              <a:endParaRPr lang="en-US" sz="2800" dirty="0"/>
            </a:p>
          </p:txBody>
        </p:sp>
        <p:sp>
          <p:nvSpPr>
            <p:cNvPr id="15" name="Text 13"/>
            <p:cNvSpPr/>
            <p:nvPr/>
          </p:nvSpPr>
          <p:spPr>
            <a:xfrm>
              <a:off x="1005840" y="3776472"/>
              <a:ext cx="7589520" cy="7772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3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rei da Espanha foi preso por Napoleão em 1808. Como esse acontecimento na Europa produziu consequências tão profundas na América?</a:t>
              </a:r>
              <a:endParaRPr lang="en-US" sz="1300" dirty="0"/>
            </a:p>
          </p:txBody>
        </p:sp>
        <p:sp>
          <p:nvSpPr>
            <p:cNvPr id="16" name="Shape 14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 15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13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" y="0"/>
            <a:ext cx="12192001" cy="7102842"/>
          </a:xfrm>
          <a:prstGeom prst="rect">
            <a:avLst/>
          </a:prstGeom>
          <a:solidFill>
            <a:srgbClr val="F5EDD8"/>
          </a:solidFill>
          <a:ln w="12700">
            <a:solidFill>
              <a:srgbClr val="F5E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1" y="0"/>
            <a:ext cx="11537672" cy="1254707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346129" y="119496"/>
            <a:ext cx="10383905" cy="262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b="1" kern="0" spc="2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LINHA DO TEMPO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346129" y="334588"/>
            <a:ext cx="10614658" cy="77672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SÍNTESE — O CAMINHO PARA AS INDEPENDÊNCIAS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692259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1759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76883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Carlos III</a:t>
            </a:r>
          </a:p>
        </p:txBody>
      </p:sp>
      <p:sp>
        <p:nvSpPr>
          <p:cNvPr id="11" name="Text 9"/>
          <p:cNvSpPr/>
          <p:nvPr/>
        </p:nvSpPr>
        <p:spPr>
          <a:xfrm>
            <a:off x="2595975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1767</a:t>
            </a:r>
          </a:p>
        </p:txBody>
      </p:sp>
      <p:sp>
        <p:nvSpPr>
          <p:cNvPr id="12" name="Text 10"/>
          <p:cNvSpPr/>
          <p:nvPr/>
        </p:nvSpPr>
        <p:spPr>
          <a:xfrm>
            <a:off x="2480598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Expulsão Jesuítas</a:t>
            </a:r>
          </a:p>
        </p:txBody>
      </p:sp>
      <p:sp>
        <p:nvSpPr>
          <p:cNvPr id="14" name="Text 12"/>
          <p:cNvSpPr/>
          <p:nvPr/>
        </p:nvSpPr>
        <p:spPr>
          <a:xfrm>
            <a:off x="4499691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1780</a:t>
            </a:r>
          </a:p>
        </p:txBody>
      </p:sp>
      <p:sp>
        <p:nvSpPr>
          <p:cNvPr id="15" name="Text 13"/>
          <p:cNvSpPr/>
          <p:nvPr/>
        </p:nvSpPr>
        <p:spPr>
          <a:xfrm>
            <a:off x="4384314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Tupac Amaru II</a:t>
            </a:r>
          </a:p>
        </p:txBody>
      </p:sp>
      <p:sp>
        <p:nvSpPr>
          <p:cNvPr id="17" name="Text 15"/>
          <p:cNvSpPr/>
          <p:nvPr/>
        </p:nvSpPr>
        <p:spPr>
          <a:xfrm>
            <a:off x="6403407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1781</a:t>
            </a:r>
          </a:p>
        </p:txBody>
      </p:sp>
      <p:sp>
        <p:nvSpPr>
          <p:cNvPr id="18" name="Text 16"/>
          <p:cNvSpPr/>
          <p:nvPr/>
        </p:nvSpPr>
        <p:spPr>
          <a:xfrm>
            <a:off x="6288030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Comuneros</a:t>
            </a:r>
          </a:p>
        </p:txBody>
      </p:sp>
      <p:sp>
        <p:nvSpPr>
          <p:cNvPr id="20" name="Text 18"/>
          <p:cNvSpPr/>
          <p:nvPr/>
        </p:nvSpPr>
        <p:spPr>
          <a:xfrm>
            <a:off x="8307123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1808</a:t>
            </a:r>
          </a:p>
        </p:txBody>
      </p:sp>
      <p:sp>
        <p:nvSpPr>
          <p:cNvPr id="21" name="Text 19"/>
          <p:cNvSpPr/>
          <p:nvPr/>
        </p:nvSpPr>
        <p:spPr>
          <a:xfrm>
            <a:off x="8191746" y="4182355"/>
            <a:ext cx="1615274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Napoleão / Juntas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461506" y="2429445"/>
            <a:ext cx="10614658" cy="597479"/>
            <a:chOff x="461506" y="2429445"/>
            <a:chExt cx="10614658" cy="597479"/>
          </a:xfrm>
        </p:grpSpPr>
        <p:sp>
          <p:nvSpPr>
            <p:cNvPr id="6" name="Shape 4"/>
            <p:cNvSpPr/>
            <p:nvPr/>
          </p:nvSpPr>
          <p:spPr>
            <a:xfrm>
              <a:off x="461506" y="2740134"/>
              <a:ext cx="10383905" cy="0"/>
            </a:xfrm>
            <a:prstGeom prst="line">
              <a:avLst/>
            </a:prstGeom>
            <a:noFill/>
            <a:ln w="317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Shape 5"/>
            <p:cNvSpPr/>
            <p:nvPr/>
          </p:nvSpPr>
          <p:spPr>
            <a:xfrm>
              <a:off x="1096078" y="2429445"/>
              <a:ext cx="576884" cy="597479"/>
            </a:xfrm>
            <a:prstGeom prst="ellipse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Shape 8"/>
            <p:cNvSpPr/>
            <p:nvPr/>
          </p:nvSpPr>
          <p:spPr>
            <a:xfrm>
              <a:off x="2884417" y="2429445"/>
              <a:ext cx="576884" cy="597479"/>
            </a:xfrm>
            <a:prstGeom prst="ellipse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Shape 11"/>
            <p:cNvSpPr/>
            <p:nvPr/>
          </p:nvSpPr>
          <p:spPr>
            <a:xfrm>
              <a:off x="4788133" y="2429445"/>
              <a:ext cx="576884" cy="597479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Shape 14"/>
            <p:cNvSpPr/>
            <p:nvPr/>
          </p:nvSpPr>
          <p:spPr>
            <a:xfrm>
              <a:off x="6691848" y="2429445"/>
              <a:ext cx="576884" cy="597479"/>
            </a:xfrm>
            <a:prstGeom prst="ellipse">
              <a:avLst/>
            </a:prstGeom>
            <a:solidFill>
              <a:srgbClr val="6B2737"/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Shape 17"/>
            <p:cNvSpPr/>
            <p:nvPr/>
          </p:nvSpPr>
          <p:spPr>
            <a:xfrm>
              <a:off x="8595564" y="2429445"/>
              <a:ext cx="576884" cy="597479"/>
            </a:xfrm>
            <a:prstGeom prst="ellipse">
              <a:avLst/>
            </a:prstGeom>
            <a:solidFill>
              <a:srgbClr val="2C5F2E"/>
            </a:solidFill>
            <a:ln w="12700">
              <a:solidFill>
                <a:srgbClr val="2C5F2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Shape 20"/>
            <p:cNvSpPr/>
            <p:nvPr/>
          </p:nvSpPr>
          <p:spPr>
            <a:xfrm>
              <a:off x="10499280" y="2429445"/>
              <a:ext cx="576884" cy="597479"/>
            </a:xfrm>
            <a:prstGeom prst="ellipse">
              <a:avLst/>
            </a:prstGeom>
            <a:solidFill>
              <a:srgbClr val="2C5F2E"/>
            </a:solidFill>
            <a:ln w="12700">
              <a:solidFill>
                <a:srgbClr val="2C5F2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3" name="Text 21"/>
          <p:cNvSpPr/>
          <p:nvPr/>
        </p:nvSpPr>
        <p:spPr>
          <a:xfrm>
            <a:off x="10210839" y="3764120"/>
            <a:ext cx="1384521" cy="358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1810</a:t>
            </a:r>
          </a:p>
        </p:txBody>
      </p:sp>
      <p:sp>
        <p:nvSpPr>
          <p:cNvPr id="24" name="Text 22"/>
          <p:cNvSpPr/>
          <p:nvPr/>
        </p:nvSpPr>
        <p:spPr>
          <a:xfrm>
            <a:off x="9807020" y="4182355"/>
            <a:ext cx="1903716" cy="65722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3B1F0E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Independências</a:t>
            </a:r>
          </a:p>
        </p:txBody>
      </p:sp>
      <p:sp>
        <p:nvSpPr>
          <p:cNvPr id="25" name="Shape 23"/>
          <p:cNvSpPr/>
          <p:nvPr/>
        </p:nvSpPr>
        <p:spPr>
          <a:xfrm>
            <a:off x="403818" y="4959078"/>
            <a:ext cx="3461302" cy="1410051"/>
          </a:xfrm>
          <a:prstGeom prst="rect">
            <a:avLst/>
          </a:prstGeom>
          <a:solidFill>
            <a:srgbClr val="3B1F0E">
              <a:alpha val="92000"/>
            </a:srgbClr>
          </a:solidFill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519194" y="5042725"/>
            <a:ext cx="3230548" cy="4182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Crise do pacto colonial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519194" y="5496809"/>
            <a:ext cx="3230548" cy="776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F0E6C8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As reformas quebraram a lealdade de todos os grupos sociais.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095873" y="4959078"/>
            <a:ext cx="3461302" cy="1410051"/>
          </a:xfrm>
          <a:prstGeom prst="rect">
            <a:avLst/>
          </a:prstGeom>
          <a:solidFill>
            <a:srgbClr val="3B1F0E">
              <a:alpha val="92000"/>
            </a:srgbClr>
          </a:solidFill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/>
          <p:cNvSpPr/>
          <p:nvPr/>
        </p:nvSpPr>
        <p:spPr>
          <a:xfrm>
            <a:off x="4211249" y="5042725"/>
            <a:ext cx="3230548" cy="4182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Medo social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4211249" y="5496809"/>
            <a:ext cx="3230548" cy="776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F0E6C8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 rebelião de Tupac Amaru definiu os limites da independência crioula.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7787928" y="4959078"/>
            <a:ext cx="3461302" cy="1410051"/>
          </a:xfrm>
          <a:prstGeom prst="rect">
            <a:avLst/>
          </a:prstGeom>
          <a:solidFill>
            <a:srgbClr val="3B1F0E">
              <a:alpha val="92000"/>
            </a:srgbClr>
          </a:solidFill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7903304" y="5042725"/>
            <a:ext cx="3230548" cy="4182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Crise de legitimidade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7903304" y="5496809"/>
            <a:ext cx="3230548" cy="7767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F0E6C8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Sem rei, a soberania retorna ao povo — e as juntas nascem.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46129" y="6393028"/>
            <a:ext cx="10845412" cy="0"/>
          </a:xfrm>
          <a:prstGeom prst="line">
            <a:avLst/>
          </a:prstGeom>
          <a:noFill/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346129" y="6452776"/>
            <a:ext cx="4615069" cy="2150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felipedeveza.com.br</a:t>
            </a:r>
            <a:endParaRPr lang="en-US" sz="700" dirty="0"/>
          </a:p>
        </p:txBody>
      </p:sp>
      <p:sp>
        <p:nvSpPr>
          <p:cNvPr id="36" name="Text 34"/>
          <p:cNvSpPr/>
          <p:nvPr/>
        </p:nvSpPr>
        <p:spPr>
          <a:xfrm>
            <a:off x="9807020" y="6452776"/>
            <a:ext cx="1384521" cy="2150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14 / 15</a:t>
            </a:r>
            <a:endParaRPr lang="en-US" sz="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xmlns="" id="{A8D27AF7-5962-7ADF-93EB-7419CDE8AF7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" name="Image 0" descr="/home/claude/imgs/image10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5943600" y="457200"/>
              <a:ext cx="2926080" cy="4389120"/>
            </a:xfrm>
            <a:prstGeom prst="rect">
              <a:avLst/>
            </a:prstGeom>
          </p:spPr>
        </p:pic>
        <p:sp>
          <p:nvSpPr>
            <p:cNvPr id="4" name="Shape 1"/>
            <p:cNvSpPr/>
            <p:nvPr/>
          </p:nvSpPr>
          <p:spPr>
            <a:xfrm>
              <a:off x="5303520" y="0"/>
              <a:ext cx="3840480" cy="5143500"/>
            </a:xfrm>
            <a:prstGeom prst="rect">
              <a:avLst/>
            </a:prstGeom>
            <a:solidFill>
              <a:srgbClr val="000000">
                <a:alpha val="5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Shape 2"/>
            <p:cNvSpPr/>
            <p:nvPr/>
          </p:nvSpPr>
          <p:spPr>
            <a:xfrm>
              <a:off x="0" y="0"/>
              <a:ext cx="9144000" cy="164592"/>
            </a:xfrm>
            <a:prstGeom prst="rect">
              <a:avLst/>
            </a:prstGeom>
            <a:solidFill>
              <a:srgbClr val="B8860B"/>
            </a:solidFill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 3"/>
            <p:cNvSpPr/>
            <p:nvPr/>
          </p:nvSpPr>
          <p:spPr>
            <a:xfrm>
              <a:off x="274320" y="320040"/>
              <a:ext cx="48463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900" b="1" kern="0" spc="3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PARA A PRÓXIMA AULA</a:t>
              </a:r>
              <a:endParaRPr lang="en-US" sz="900" dirty="0"/>
            </a:p>
          </p:txBody>
        </p:sp>
        <p:sp>
          <p:nvSpPr>
            <p:cNvPr id="7" name="Text 4"/>
            <p:cNvSpPr/>
            <p:nvPr/>
          </p:nvSpPr>
          <p:spPr>
            <a:xfrm>
              <a:off x="274320" y="685800"/>
              <a:ext cx="5029200" cy="1371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INDEPENDÊNCIA</a:t>
              </a:r>
              <a:endParaRPr lang="en-US" sz="4000" dirty="0"/>
            </a:p>
            <a:p>
              <a:pPr marL="0" indent="0" algn="l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DO MÉXICO</a:t>
              </a:r>
              <a:endParaRPr lang="en-US" sz="4000" dirty="0"/>
            </a:p>
          </p:txBody>
        </p:sp>
        <p:sp>
          <p:nvSpPr>
            <p:cNvPr id="8" name="Shape 5"/>
            <p:cNvSpPr/>
            <p:nvPr/>
          </p:nvSpPr>
          <p:spPr>
            <a:xfrm>
              <a:off x="274320" y="2194560"/>
              <a:ext cx="4754880" cy="0"/>
            </a:xfrm>
            <a:prstGeom prst="line">
              <a:avLst/>
            </a:prstGeom>
            <a:noFill/>
            <a:ln w="190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 6"/>
            <p:cNvSpPr/>
            <p:nvPr/>
          </p:nvSpPr>
          <p:spPr>
            <a:xfrm>
              <a:off x="274320" y="2331720"/>
              <a:ext cx="484632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i="1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Murais de Rivera e Orozco · O Grito de Dolores · Hidalgo e Morelos</a:t>
              </a:r>
              <a:endParaRPr lang="en-US" sz="1600" dirty="0"/>
            </a:p>
          </p:txBody>
        </p:sp>
        <p:sp>
          <p:nvSpPr>
            <p:cNvPr id="10" name="Shape 7"/>
            <p:cNvSpPr/>
            <p:nvPr/>
          </p:nvSpPr>
          <p:spPr>
            <a:xfrm>
              <a:off x="274320" y="2834640"/>
              <a:ext cx="4846320" cy="1463040"/>
            </a:xfrm>
            <a:prstGeom prst="rect">
              <a:avLst/>
            </a:prstGeom>
            <a:solidFill>
              <a:srgbClr val="FFFFFF">
                <a:alpha val="12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320040" y="2852928"/>
              <a:ext cx="45720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55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"</a:t>
              </a:r>
              <a:endParaRPr lang="en-US" sz="5500" dirty="0"/>
            </a:p>
          </p:txBody>
        </p:sp>
        <p:sp>
          <p:nvSpPr>
            <p:cNvPr id="12" name="Text 9"/>
            <p:cNvSpPr/>
            <p:nvPr/>
          </p:nvSpPr>
          <p:spPr>
            <a:xfrm>
              <a:off x="640080" y="2944368"/>
              <a:ext cx="4297680" cy="109728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just">
                <a:buNone/>
              </a:pPr>
              <a:r>
                <a:rPr lang="en-US" sz="2000" i="1" dirty="0">
                  <a:solidFill>
                    <a:srgbClr val="1A1A1A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independências hispano-americanas não foram uma simples explosão de nacionalismo crioulo pré-formado, mas uma crise de toda a monarquia hispânica como sistema político integrado.</a:t>
              </a:r>
              <a:endParaRPr lang="en-US" sz="2000" dirty="0"/>
            </a:p>
          </p:txBody>
        </p:sp>
        <p:sp>
          <p:nvSpPr>
            <p:cNvPr id="13" name="Text 10"/>
            <p:cNvSpPr/>
            <p:nvPr/>
          </p:nvSpPr>
          <p:spPr>
            <a:xfrm>
              <a:off x="640080" y="4206240"/>
              <a:ext cx="429768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900" dirty="0">
                  <a:solidFill>
                    <a:srgbClr val="666666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François-Xavier Guerra, historiador</a:t>
              </a:r>
              <a:endParaRPr lang="en-US" sz="900" dirty="0"/>
            </a:p>
          </p:txBody>
        </p:sp>
        <p:sp>
          <p:nvSpPr>
            <p:cNvPr id="14" name="Text 11"/>
            <p:cNvSpPr/>
            <p:nvPr/>
          </p:nvSpPr>
          <p:spPr>
            <a:xfrm>
              <a:off x="274320" y="4800600"/>
              <a:ext cx="484632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9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900" dirty="0"/>
            </a:p>
          </p:txBody>
        </p:sp>
        <p:sp>
          <p:nvSpPr>
            <p:cNvPr id="15" name="Shape 12"/>
            <p:cNvSpPr/>
            <p:nvPr/>
          </p:nvSpPr>
          <p:spPr>
            <a:xfrm>
              <a:off x="274320" y="4663442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 13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17" name="Text 14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15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77587" y="1313932"/>
            <a:ext cx="10865061" cy="5388619"/>
          </a:xfrm>
          <a:prstGeom prst="rect">
            <a:avLst/>
          </a:prstGeom>
          <a:solidFill>
            <a:srgbClr val="F5EDD8"/>
          </a:solidFill>
          <a:ln w="12700">
            <a:solidFill>
              <a:srgbClr val="F5E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40208"/>
            <a:ext cx="12042648" cy="1264478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74319" y="91440"/>
            <a:ext cx="10838383" cy="2649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b="1" kern="0" spc="2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HISTÓRIA · 8º ANO · 2º TRIMESTRE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274320" y="256032"/>
            <a:ext cx="11079236" cy="7827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O QUE VEREMOS HOJE</a:t>
            </a:r>
            <a:endParaRPr lang="en-US" sz="3600" dirty="0"/>
          </a:p>
        </p:txBody>
      </p:sp>
      <p:sp>
        <p:nvSpPr>
          <p:cNvPr id="6" name="Shape 4"/>
          <p:cNvSpPr/>
          <p:nvPr/>
        </p:nvSpPr>
        <p:spPr>
          <a:xfrm>
            <a:off x="846414" y="2276959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846414" y="2242462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486493" y="2313535"/>
            <a:ext cx="6208777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O maior império colonial do mundo ocidental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846414" y="2981047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846414" y="2946550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486493" y="3017623"/>
            <a:ext cx="7909561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As Reformas Bourbônicas e seus efeitos</a:t>
            </a:r>
          </a:p>
        </p:txBody>
      </p:sp>
      <p:sp>
        <p:nvSpPr>
          <p:cNvPr id="14" name="Shape 12"/>
          <p:cNvSpPr/>
          <p:nvPr/>
        </p:nvSpPr>
        <p:spPr>
          <a:xfrm>
            <a:off x="846414" y="3685135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846414" y="3650638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3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486493" y="3721711"/>
            <a:ext cx="7909561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Tupac Amaru II e a maior rebelião do século XVIII</a:t>
            </a:r>
          </a:p>
        </p:txBody>
      </p:sp>
      <p:sp>
        <p:nvSpPr>
          <p:cNvPr id="18" name="Shape 16"/>
          <p:cNvSpPr/>
          <p:nvPr/>
        </p:nvSpPr>
        <p:spPr>
          <a:xfrm>
            <a:off x="846414" y="4389223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786384" y="4354726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4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486493" y="4425799"/>
            <a:ext cx="7909561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 Revolta dos Comuneros (Nova Granada, 1781)</a:t>
            </a:r>
          </a:p>
        </p:txBody>
      </p:sp>
      <p:sp>
        <p:nvSpPr>
          <p:cNvPr id="22" name="Shape 20"/>
          <p:cNvSpPr/>
          <p:nvPr/>
        </p:nvSpPr>
        <p:spPr>
          <a:xfrm>
            <a:off x="846414" y="5093311"/>
            <a:ext cx="511795" cy="601493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786384" y="5058814"/>
            <a:ext cx="662346" cy="6623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5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1486493" y="5129887"/>
            <a:ext cx="7909561" cy="54681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A </a:t>
            </a:r>
            <a:r>
              <a:rPr lang="en-US" sz="2400" dirty="0" err="1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invasão</a:t>
            </a:r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 </a:t>
            </a:r>
            <a:r>
              <a:rPr lang="en-US" sz="2400" dirty="0" err="1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napoleônica</a:t>
            </a:r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 da Peninsula </a:t>
            </a:r>
            <a:r>
              <a:rPr lang="en-US" sz="2400" dirty="0" err="1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Ibérica</a:t>
            </a:r>
            <a:r>
              <a:rPr lang="en-US" sz="24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 e a crise das Juntas</a:t>
            </a:r>
          </a:p>
        </p:txBody>
      </p:sp>
      <p:sp>
        <p:nvSpPr>
          <p:cNvPr id="26" name="Text 24"/>
          <p:cNvSpPr/>
          <p:nvPr/>
        </p:nvSpPr>
        <p:spPr>
          <a:xfrm>
            <a:off x="320040" y="6358606"/>
            <a:ext cx="4817059" cy="216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felipedeveza.com.br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9908438" y="6220397"/>
            <a:ext cx="1445118" cy="216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2 / 15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-64008"/>
            <a:ext cx="12408408" cy="7178040"/>
          </a:xfrm>
          <a:prstGeom prst="rect">
            <a:avLst/>
          </a:prstGeom>
          <a:solidFill>
            <a:srgbClr val="F5EDD8"/>
          </a:solidFill>
          <a:ln w="12700">
            <a:solidFill>
              <a:srgbClr val="F5EDD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3B1F0E"/>
          </a:solidFill>
          <a:ln w="12700">
            <a:solidFill>
              <a:srgbClr val="3B1F0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74320" y="91440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329184" y="192024"/>
            <a:ext cx="464456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O MAIOR IMPÉRIO DO MUNDO OCIDENTAL</a:t>
            </a:r>
            <a:endParaRPr lang="en-US" sz="2700" dirty="0"/>
          </a:p>
        </p:txBody>
      </p:sp>
      <p:pic>
        <p:nvPicPr>
          <p:cNvPr id="6" name="Image 0" descr="/home/claude/imgs/image1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"/>
                    </a14:imgEffect>
                    <a14:imgEffect>
                      <a14:brightnessContrast bright="1000" contrast="28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159741" y="116094"/>
            <a:ext cx="5631300" cy="6846021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264022" y="1426464"/>
            <a:ext cx="109728" cy="109728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5"/>
          <p:cNvSpPr/>
          <p:nvPr/>
        </p:nvSpPr>
        <p:spPr>
          <a:xfrm>
            <a:off x="502920" y="1143000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Do sudoeste dos EUA até a Patagônia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274320" y="2148840"/>
            <a:ext cx="109728" cy="109728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7"/>
          <p:cNvSpPr/>
          <p:nvPr/>
        </p:nvSpPr>
        <p:spPr>
          <a:xfrm>
            <a:off x="502920" y="1856232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Quatro vice-reinados: Nova Espanha, Nova Granada, Peru e Rio da Prata</a:t>
            </a:r>
          </a:p>
        </p:txBody>
      </p:sp>
      <p:sp>
        <p:nvSpPr>
          <p:cNvPr id="11" name="Shape 8"/>
          <p:cNvSpPr/>
          <p:nvPr/>
        </p:nvSpPr>
        <p:spPr>
          <a:xfrm>
            <a:off x="274320" y="2920986"/>
            <a:ext cx="109728" cy="109728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9"/>
          <p:cNvSpPr/>
          <p:nvPr/>
        </p:nvSpPr>
        <p:spPr>
          <a:xfrm>
            <a:off x="502920" y="2569464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Governados por vice-reis nomeados pela coroa espanhola em Madri</a:t>
            </a:r>
          </a:p>
        </p:txBody>
      </p:sp>
      <p:sp>
        <p:nvSpPr>
          <p:cNvPr id="13" name="Shape 10"/>
          <p:cNvSpPr/>
          <p:nvPr/>
        </p:nvSpPr>
        <p:spPr>
          <a:xfrm>
            <a:off x="274320" y="3666744"/>
            <a:ext cx="109728" cy="109728"/>
          </a:xfrm>
          <a:prstGeom prst="rect">
            <a:avLst/>
          </a:prstGeom>
          <a:solidFill>
            <a:srgbClr val="6B2737"/>
          </a:solidFill>
          <a:ln w="12700">
            <a:solidFill>
              <a:srgbClr val="6B2737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1"/>
          <p:cNvSpPr/>
          <p:nvPr/>
        </p:nvSpPr>
        <p:spPr>
          <a:xfrm>
            <a:off x="502920" y="3504295"/>
            <a:ext cx="3977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dirty="0">
                <a:solidFill>
                  <a:srgbClr val="1A1A1A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Única participação política dos crioulos: os cabildos (câmaras municipais)</a:t>
            </a:r>
          </a:p>
        </p:txBody>
      </p:sp>
      <p:sp>
        <p:nvSpPr>
          <p:cNvPr id="15" name="Shape 12"/>
          <p:cNvSpPr/>
          <p:nvPr/>
        </p:nvSpPr>
        <p:spPr>
          <a:xfrm>
            <a:off x="0" y="5305663"/>
            <a:ext cx="5895719" cy="1028323"/>
          </a:xfrm>
          <a:prstGeom prst="rect">
            <a:avLst/>
          </a:prstGeom>
          <a:solidFill>
            <a:srgbClr val="3B1F0E"/>
          </a:solidFill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3"/>
          <p:cNvSpPr/>
          <p:nvPr/>
        </p:nvSpPr>
        <p:spPr>
          <a:xfrm>
            <a:off x="192023" y="5305663"/>
            <a:ext cx="4892041" cy="9829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i="1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O maior conjunto colonial do mundo ocidental — 18 milhões de habitantes em 1810.</a:t>
            </a:r>
            <a:endParaRPr lang="en-US" sz="2400" dirty="0"/>
          </a:p>
        </p:txBody>
      </p:sp>
      <p:sp>
        <p:nvSpPr>
          <p:cNvPr id="17" name="Shape 14"/>
          <p:cNvSpPr/>
          <p:nvPr/>
        </p:nvSpPr>
        <p:spPr>
          <a:xfrm>
            <a:off x="724106" y="4508157"/>
            <a:ext cx="4803483" cy="0"/>
          </a:xfrm>
          <a:prstGeom prst="line">
            <a:avLst/>
          </a:prstGeom>
          <a:noFill/>
          <a:ln w="635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5"/>
          <p:cNvSpPr/>
          <p:nvPr/>
        </p:nvSpPr>
        <p:spPr>
          <a:xfrm>
            <a:off x="274320" y="4937760"/>
            <a:ext cx="36576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sz="700" dirty="0"/>
          </a:p>
        </p:txBody>
      </p:sp>
      <p:sp>
        <p:nvSpPr>
          <p:cNvPr id="19" name="Text 16"/>
          <p:cNvSpPr/>
          <p:nvPr/>
        </p:nvSpPr>
        <p:spPr>
          <a:xfrm>
            <a:off x="7772400" y="4937760"/>
            <a:ext cx="10972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00" dirty="0">
                <a:solidFill>
                  <a:srgbClr val="B8860B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rPr>
              <a:t>3 / 15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upo 21"/>
          <p:cNvGrpSpPr/>
          <p:nvPr/>
        </p:nvGrpSpPr>
        <p:grpSpPr>
          <a:xfrm>
            <a:off x="0" y="-422318"/>
            <a:ext cx="11980672" cy="7152302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9143"/>
              <a:ext cx="9144000" cy="105156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4572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ESTRUTURA SOCIAL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356616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SOCIEDADE COLONIAL: CASTAS E PRIVILÉGIOS</a:t>
              </a:r>
              <a:endParaRPr lang="en-US" sz="2700" dirty="0"/>
            </a:p>
          </p:txBody>
        </p:sp>
        <p:pic>
          <p:nvPicPr>
            <p:cNvPr id="6" name="Image 0" descr="/home/claude/imgs/image2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274320" y="1133856"/>
              <a:ext cx="4206240" cy="3840480"/>
            </a:xfrm>
            <a:prstGeom prst="rect">
              <a:avLst/>
            </a:prstGeom>
          </p:spPr>
        </p:pic>
        <p:sp>
          <p:nvSpPr>
            <p:cNvPr id="7" name="Shape 4"/>
            <p:cNvSpPr/>
            <p:nvPr/>
          </p:nvSpPr>
          <p:spPr>
            <a:xfrm>
              <a:off x="4572000" y="1097280"/>
              <a:ext cx="4297680" cy="777240"/>
            </a:xfrm>
            <a:prstGeom prst="rect">
              <a:avLst/>
            </a:prstGeom>
            <a:solidFill>
              <a:srgbClr val="3B1F0E">
                <a:alpha val="90000"/>
              </a:srgbClr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 5"/>
            <p:cNvSpPr/>
            <p:nvPr/>
          </p:nvSpPr>
          <p:spPr>
            <a:xfrm>
              <a:off x="4709160" y="1133856"/>
              <a:ext cx="402336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PENINSULARES (Chapetones)</a:t>
              </a:r>
              <a:endParaRPr lang="en-US" sz="1600" dirty="0"/>
            </a:p>
          </p:txBody>
        </p:sp>
        <p:sp>
          <p:nvSpPr>
            <p:cNvPr id="9" name="Text 6"/>
            <p:cNvSpPr/>
            <p:nvPr/>
          </p:nvSpPr>
          <p:spPr>
            <a:xfrm>
              <a:off x="4709160" y="1389888"/>
              <a:ext cx="4023360" cy="457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Nascidos na Espanha. Ocupavam todos os cargos do governo, Igreja e Exército.</a:t>
              </a:r>
              <a:endParaRPr lang="en-US" sz="1400" dirty="0"/>
            </a:p>
          </p:txBody>
        </p:sp>
        <p:sp>
          <p:nvSpPr>
            <p:cNvPr id="10" name="Shape 7"/>
            <p:cNvSpPr/>
            <p:nvPr/>
          </p:nvSpPr>
          <p:spPr>
            <a:xfrm>
              <a:off x="4572000" y="1984248"/>
              <a:ext cx="4297680" cy="777240"/>
            </a:xfrm>
            <a:prstGeom prst="rect">
              <a:avLst/>
            </a:prstGeom>
            <a:solidFill>
              <a:srgbClr val="6B2737">
                <a:alpha val="90000"/>
              </a:srgbClr>
            </a:solidFill>
            <a:ln w="1270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8"/>
            <p:cNvSpPr/>
            <p:nvPr/>
          </p:nvSpPr>
          <p:spPr>
            <a:xfrm>
              <a:off x="4709160" y="2020824"/>
              <a:ext cx="402336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CRIOULOS/CRIOLLOS</a:t>
              </a:r>
              <a:endParaRPr lang="en-US" sz="1600" b="1" dirty="0">
                <a:solidFill>
                  <a:srgbClr val="FFFFFF"/>
                </a:solidFill>
                <a:latin typeface="Garamond" pitchFamily="34" charset="0"/>
                <a:ea typeface="Garamond" pitchFamily="34" charset="-122"/>
                <a:cs typeface="Garamond" pitchFamily="34" charset="-120"/>
              </a:endParaRPr>
            </a:p>
          </p:txBody>
        </p:sp>
        <p:sp>
          <p:nvSpPr>
            <p:cNvPr id="12" name="Text 9"/>
            <p:cNvSpPr/>
            <p:nvPr/>
          </p:nvSpPr>
          <p:spPr>
            <a:xfrm>
              <a:off x="4709160" y="2276856"/>
              <a:ext cx="4023360" cy="457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Filhos de espanhóis nascidos na América. Ricos, mas barrados dos cargos de prestígio.</a:t>
              </a:r>
            </a:p>
          </p:txBody>
        </p:sp>
        <p:sp>
          <p:nvSpPr>
            <p:cNvPr id="13" name="Shape 10"/>
            <p:cNvSpPr/>
            <p:nvPr/>
          </p:nvSpPr>
          <p:spPr>
            <a:xfrm>
              <a:off x="4572000" y="2871216"/>
              <a:ext cx="4297680" cy="777240"/>
            </a:xfrm>
            <a:prstGeom prst="rect">
              <a:avLst/>
            </a:prstGeom>
            <a:solidFill>
              <a:srgbClr val="5C3D1E">
                <a:alpha val="90000"/>
              </a:srgbClr>
            </a:solidFill>
            <a:ln w="12700">
              <a:solidFill>
                <a:srgbClr val="5C3D1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1"/>
            <p:cNvSpPr/>
            <p:nvPr/>
          </p:nvSpPr>
          <p:spPr>
            <a:xfrm>
              <a:off x="4709160" y="2907792"/>
              <a:ext cx="402336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MESTIÇOS</a:t>
              </a:r>
              <a:r>
                <a:rPr lang="en-US" sz="11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, </a:t>
              </a: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MULATOS</a:t>
              </a:r>
              <a:r>
                <a:rPr lang="en-US" sz="11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, </a:t>
              </a: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ZAMBOS</a:t>
              </a:r>
            </a:p>
          </p:txBody>
        </p:sp>
        <p:sp>
          <p:nvSpPr>
            <p:cNvPr id="15" name="Text 12"/>
            <p:cNvSpPr/>
            <p:nvPr/>
          </p:nvSpPr>
          <p:spPr>
            <a:xfrm>
              <a:off x="4709160" y="3163824"/>
              <a:ext cx="4023360" cy="457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Descendentes de misturas entre grupos. Sem acesso a cargos públicos</a:t>
              </a: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.</a:t>
              </a:r>
              <a:endParaRPr lang="en-US" sz="1100" dirty="0"/>
            </a:p>
          </p:txBody>
        </p:sp>
        <p:sp>
          <p:nvSpPr>
            <p:cNvPr id="16" name="Shape 13"/>
            <p:cNvSpPr/>
            <p:nvPr/>
          </p:nvSpPr>
          <p:spPr>
            <a:xfrm>
              <a:off x="4572000" y="3758184"/>
              <a:ext cx="4297680" cy="777240"/>
            </a:xfrm>
            <a:prstGeom prst="rect">
              <a:avLst/>
            </a:prstGeom>
            <a:solidFill>
              <a:srgbClr val="2C2C2C">
                <a:alpha val="90000"/>
              </a:srgbClr>
            </a:solidFill>
            <a:ln w="12700">
              <a:solidFill>
                <a:srgbClr val="2C2C2C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 14"/>
            <p:cNvSpPr/>
            <p:nvPr/>
          </p:nvSpPr>
          <p:spPr>
            <a:xfrm>
              <a:off x="4709160" y="3794760"/>
              <a:ext cx="402336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INDÍGENAS</a:t>
              </a:r>
            </a:p>
          </p:txBody>
        </p:sp>
        <p:sp>
          <p:nvSpPr>
            <p:cNvPr id="18" name="Text 15"/>
            <p:cNvSpPr/>
            <p:nvPr/>
          </p:nvSpPr>
          <p:spPr>
            <a:xfrm>
              <a:off x="4709160" y="4050792"/>
              <a:ext cx="4023360" cy="457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Sujeitos à mita (trabalho compulsório) e ao tributo. 8 milhões de pessoas.</a:t>
              </a:r>
            </a:p>
          </p:txBody>
        </p:sp>
        <p:sp>
          <p:nvSpPr>
            <p:cNvPr id="19" name="Shape 16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 17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1" name="Text 18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4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o 30"/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SÉCULOXVIII · CARLOS III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REFORMAS BOURBÔNICAS</a:t>
              </a:r>
              <a:endParaRPr lang="en-US" sz="2700" dirty="0"/>
            </a:p>
          </p:txBody>
        </p:sp>
        <p:sp>
          <p:nvSpPr>
            <p:cNvPr id="7" name="Text 4"/>
            <p:cNvSpPr/>
            <p:nvPr/>
          </p:nvSpPr>
          <p:spPr>
            <a:xfrm>
              <a:off x="6675120" y="4114800"/>
              <a:ext cx="22860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i="1" dirty="0">
                  <a:solidFill>
                    <a:srgbClr val="555555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Carlos III (1716–1788)</a:t>
              </a:r>
              <a:endParaRPr lang="en-US" sz="850" dirty="0"/>
            </a:p>
          </p:txBody>
        </p:sp>
        <p:sp>
          <p:nvSpPr>
            <p:cNvPr id="8" name="Text 5"/>
            <p:cNvSpPr/>
            <p:nvPr/>
          </p:nvSpPr>
          <p:spPr>
            <a:xfrm>
              <a:off x="274320" y="1051560"/>
              <a:ext cx="64008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b="1" kern="0" spc="100" dirty="0">
                  <a:solidFill>
                    <a:srgbClr val="6B2737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QUE MUDOU — E POR QUE IRRITOU TODO MUNDO</a:t>
              </a:r>
              <a:endParaRPr lang="en-US" sz="1600" dirty="0"/>
            </a:p>
          </p:txBody>
        </p:sp>
        <p:sp>
          <p:nvSpPr>
            <p:cNvPr id="9" name="Shape 6"/>
            <p:cNvSpPr/>
            <p:nvPr/>
          </p:nvSpPr>
          <p:spPr>
            <a:xfrm>
              <a:off x="274320" y="1508760"/>
              <a:ext cx="3108960" cy="1234440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 7"/>
            <p:cNvSpPr/>
            <p:nvPr/>
          </p:nvSpPr>
          <p:spPr>
            <a:xfrm>
              <a:off x="347472" y="1563624"/>
              <a:ext cx="411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01</a:t>
              </a:r>
              <a:endParaRPr lang="en-US" sz="16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777240" y="1581912"/>
              <a:ext cx="25146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>
                <a:buNone/>
              </a:pPr>
              <a:r>
                <a:rPr lang="en-US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Novos impostos</a:t>
              </a:r>
            </a:p>
          </p:txBody>
        </p:sp>
        <p:sp>
          <p:nvSpPr>
            <p:cNvPr id="12" name="Text 9"/>
            <p:cNvSpPr/>
            <p:nvPr/>
          </p:nvSpPr>
          <p:spPr>
            <a:xfrm>
              <a:off x="365760" y="1920240"/>
              <a:ext cx="2926080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Fumo, bebidas, pólvora e sal. Atingiu indígenas, mestiços e comerciantes.</a:t>
              </a:r>
              <a:endParaRPr lang="en-US" sz="1600" dirty="0"/>
            </a:p>
          </p:txBody>
        </p:sp>
        <p:sp>
          <p:nvSpPr>
            <p:cNvPr id="13" name="Shape 10"/>
            <p:cNvSpPr/>
            <p:nvPr/>
          </p:nvSpPr>
          <p:spPr>
            <a:xfrm>
              <a:off x="3611880" y="1508760"/>
              <a:ext cx="3108960" cy="1234440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1"/>
            <p:cNvSpPr/>
            <p:nvPr/>
          </p:nvSpPr>
          <p:spPr>
            <a:xfrm>
              <a:off x="3685032" y="1563624"/>
              <a:ext cx="411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02</a:t>
              </a:r>
              <a:endParaRPr lang="en-US" sz="1600" dirty="0"/>
            </a:p>
          </p:txBody>
        </p:sp>
        <p:sp>
          <p:nvSpPr>
            <p:cNvPr id="15" name="Text 12"/>
            <p:cNvSpPr/>
            <p:nvPr/>
          </p:nvSpPr>
          <p:spPr>
            <a:xfrm>
              <a:off x="4114800" y="1581912"/>
              <a:ext cx="25146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Peninsulares nos cargos</a:t>
              </a:r>
            </a:p>
          </p:txBody>
        </p:sp>
        <p:sp>
          <p:nvSpPr>
            <p:cNvPr id="16" name="Text 13"/>
            <p:cNvSpPr/>
            <p:nvPr/>
          </p:nvSpPr>
          <p:spPr>
            <a:xfrm>
              <a:off x="3703320" y="1901952"/>
              <a:ext cx="2926080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Crioulos foram sistematicamente substituídos por espanhóis nascidos na Espanha</a:t>
              </a: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.</a:t>
              </a:r>
              <a:endParaRPr lang="en-US" sz="1100" dirty="0"/>
            </a:p>
          </p:txBody>
        </p:sp>
        <p:sp>
          <p:nvSpPr>
            <p:cNvPr id="17" name="Shape 14"/>
            <p:cNvSpPr/>
            <p:nvPr/>
          </p:nvSpPr>
          <p:spPr>
            <a:xfrm>
              <a:off x="274320" y="2948940"/>
              <a:ext cx="3108960" cy="1344168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5"/>
            <p:cNvSpPr/>
            <p:nvPr/>
          </p:nvSpPr>
          <p:spPr>
            <a:xfrm>
              <a:off x="347472" y="2980944"/>
              <a:ext cx="411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03</a:t>
              </a:r>
              <a:endParaRPr lang="en-US" sz="1600" dirty="0"/>
            </a:p>
          </p:txBody>
        </p:sp>
        <p:sp>
          <p:nvSpPr>
            <p:cNvPr id="19" name="Text 16"/>
            <p:cNvSpPr/>
            <p:nvPr/>
          </p:nvSpPr>
          <p:spPr>
            <a:xfrm>
              <a:off x="685800" y="3017520"/>
              <a:ext cx="28346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>
                <a:buNone/>
              </a:pPr>
              <a:r>
                <a:rPr lang="en-US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Abertura comercial (1778)</a:t>
              </a:r>
            </a:p>
          </p:txBody>
        </p:sp>
        <p:sp>
          <p:nvSpPr>
            <p:cNvPr id="20" name="Text 17"/>
            <p:cNvSpPr/>
            <p:nvPr/>
          </p:nvSpPr>
          <p:spPr>
            <a:xfrm>
              <a:off x="365760" y="3364992"/>
              <a:ext cx="2926080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Abolição do Porto Único. Mais concorrência para produtores locais.</a:t>
              </a:r>
            </a:p>
          </p:txBody>
        </p:sp>
        <p:sp>
          <p:nvSpPr>
            <p:cNvPr id="21" name="Shape 18"/>
            <p:cNvSpPr/>
            <p:nvPr/>
          </p:nvSpPr>
          <p:spPr>
            <a:xfrm>
              <a:off x="3602736" y="2948940"/>
              <a:ext cx="3108960" cy="1321307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889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 19"/>
            <p:cNvSpPr/>
            <p:nvPr/>
          </p:nvSpPr>
          <p:spPr>
            <a:xfrm>
              <a:off x="3685032" y="2980944"/>
              <a:ext cx="411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04</a:t>
              </a:r>
              <a:endParaRPr lang="en-US" sz="1600" dirty="0"/>
            </a:p>
          </p:txBody>
        </p:sp>
        <p:sp>
          <p:nvSpPr>
            <p:cNvPr id="23" name="Text 20"/>
            <p:cNvSpPr/>
            <p:nvPr/>
          </p:nvSpPr>
          <p:spPr>
            <a:xfrm>
              <a:off x="3977640" y="3017520"/>
              <a:ext cx="3035807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indent="0">
                <a:buNone/>
              </a:pPr>
              <a:r>
                <a:rPr lang="en-US" sz="1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Expulsão dos jesuítas (1767)</a:t>
              </a:r>
            </a:p>
          </p:txBody>
        </p:sp>
        <p:sp>
          <p:nvSpPr>
            <p:cNvPr id="24" name="Text 21"/>
            <p:cNvSpPr/>
            <p:nvPr/>
          </p:nvSpPr>
          <p:spPr>
            <a:xfrm>
              <a:off x="3703320" y="3364992"/>
              <a:ext cx="2926080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Fechamento de centenas de escolas e missões em toda a América.</a:t>
              </a:r>
            </a:p>
          </p:txBody>
        </p:sp>
        <p:sp>
          <p:nvSpPr>
            <p:cNvPr id="25" name="Shape 22"/>
            <p:cNvSpPr/>
            <p:nvPr/>
          </p:nvSpPr>
          <p:spPr>
            <a:xfrm>
              <a:off x="274320" y="4434840"/>
              <a:ext cx="8537448" cy="502920"/>
            </a:xfrm>
            <a:prstGeom prst="rect">
              <a:avLst/>
            </a:prstGeom>
            <a:solidFill>
              <a:srgbClr val="6B2737">
                <a:alpha val="85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 23"/>
            <p:cNvSpPr/>
            <p:nvPr/>
          </p:nvSpPr>
          <p:spPr>
            <a:xfrm>
              <a:off x="411480" y="4453128"/>
              <a:ext cx="8275320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000" b="1" i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Resultado paradoxal</a:t>
              </a:r>
              <a:r>
                <a:rPr lang="en-US" sz="2000" i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: ao tentar modernizar, a Espanha uniu contra si crioulos, indígenas e comerciantes ao mesmo tempo.</a:t>
              </a:r>
              <a:endParaRPr lang="en-US" sz="2000" dirty="0"/>
            </a:p>
          </p:txBody>
        </p:sp>
        <p:sp>
          <p:nvSpPr>
            <p:cNvPr id="27" name="Shape 24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 25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9" name="Text 26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5 / 15</a:t>
              </a:r>
              <a:endParaRPr lang="en-US" sz="700" dirty="0"/>
            </a:p>
          </p:txBody>
        </p:sp>
        <p:pic>
          <p:nvPicPr>
            <p:cNvPr id="30" name="Imagem 2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447" y="1399031"/>
              <a:ext cx="1798321" cy="26974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Agrupar 26">
            <a:extLst>
              <a:ext uri="{FF2B5EF4-FFF2-40B4-BE49-F238E27FC236}">
                <a16:creationId xmlns:a16="http://schemas.microsoft.com/office/drawing/2014/main" xmlns="" id="{D6C11A7C-9BC5-AC8F-3B18-3C5D164A260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1A0A00"/>
            </a:solidFill>
            <a:ln w="12700">
              <a:solidFill>
                <a:srgbClr val="1A0A00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" name="Image 0" descr="/home/claude/imgs/image3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sp>
          <p:nvSpPr>
            <p:cNvPr id="4" name="Shape 1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000000">
                <a:alpha val="65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Shape 2"/>
            <p:cNvSpPr/>
            <p:nvPr/>
          </p:nvSpPr>
          <p:spPr>
            <a:xfrm>
              <a:off x="0" y="0"/>
              <a:ext cx="9144000" cy="164592"/>
            </a:xfrm>
            <a:prstGeom prst="rect">
              <a:avLst/>
            </a:prstGeom>
            <a:solidFill>
              <a:srgbClr val="B8860B"/>
            </a:solidFill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 3"/>
            <p:cNvSpPr/>
            <p:nvPr/>
          </p:nvSpPr>
          <p:spPr>
            <a:xfrm>
              <a:off x="274320" y="256032"/>
              <a:ext cx="8595360" cy="29260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900" b="1" kern="0" spc="3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REBELIÃO QUE ASSUSTOU OS PODEROSOS</a:t>
              </a:r>
              <a:endParaRPr lang="en-US" sz="900" dirty="0"/>
            </a:p>
          </p:txBody>
        </p:sp>
        <p:sp>
          <p:nvSpPr>
            <p:cNvPr id="7" name="Text 4"/>
            <p:cNvSpPr/>
            <p:nvPr/>
          </p:nvSpPr>
          <p:spPr>
            <a:xfrm>
              <a:off x="274320" y="594360"/>
              <a:ext cx="8595360" cy="8229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TUPAC AMARU II (1780–1781)</a:t>
              </a:r>
              <a:endParaRPr lang="en-US" sz="4000" dirty="0"/>
            </a:p>
          </p:txBody>
        </p:sp>
        <p:sp>
          <p:nvSpPr>
            <p:cNvPr id="8" name="Shape 5"/>
            <p:cNvSpPr/>
            <p:nvPr/>
          </p:nvSpPr>
          <p:spPr>
            <a:xfrm>
              <a:off x="274320" y="1463040"/>
              <a:ext cx="8229600" cy="0"/>
            </a:xfrm>
            <a:prstGeom prst="line">
              <a:avLst/>
            </a:prstGeom>
            <a:noFill/>
            <a:ln w="190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Shape 6"/>
            <p:cNvSpPr/>
            <p:nvPr/>
          </p:nvSpPr>
          <p:spPr>
            <a:xfrm>
              <a:off x="274320" y="1645921"/>
              <a:ext cx="4114800" cy="3200400"/>
            </a:xfrm>
            <a:prstGeom prst="rect">
              <a:avLst/>
            </a:prstGeom>
            <a:solidFill>
              <a:srgbClr val="000000">
                <a:alpha val="60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0" name="Text 7"/>
            <p:cNvSpPr/>
            <p:nvPr/>
          </p:nvSpPr>
          <p:spPr>
            <a:xfrm>
              <a:off x="411480" y="1664208"/>
              <a:ext cx="38404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José Gabriel Condorcanqui</a:t>
              </a:r>
              <a:endParaRPr lang="en-US" sz="24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457200" y="2029968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Nasceu c. 1742 em Tinta, Peru — descendente de nobreza inca</a:t>
              </a:r>
            </a:p>
          </p:txBody>
        </p:sp>
        <p:sp>
          <p:nvSpPr>
            <p:cNvPr id="12" name="Text 9"/>
            <p:cNvSpPr/>
            <p:nvPr/>
          </p:nvSpPr>
          <p:spPr>
            <a:xfrm>
              <a:off x="457200" y="2448863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Estudou no Colégio de São Francisco de Borja em Cuzco</a:t>
              </a:r>
            </a:p>
          </p:txBody>
        </p:sp>
        <p:sp>
          <p:nvSpPr>
            <p:cNvPr id="13" name="Text 10"/>
            <p:cNvSpPr/>
            <p:nvPr/>
          </p:nvSpPr>
          <p:spPr>
            <a:xfrm>
              <a:off x="457200" y="2789910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4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Como curaca, tentou por anos abolir a mita pelas vias legais</a:t>
              </a:r>
            </a:p>
          </p:txBody>
        </p:sp>
        <p:sp>
          <p:nvSpPr>
            <p:cNvPr id="14" name="Text 11"/>
            <p:cNvSpPr/>
            <p:nvPr/>
          </p:nvSpPr>
          <p:spPr>
            <a:xfrm>
              <a:off x="457200" y="3127248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Em novembro de 1780, assumiu o nome Tupac Amaru II e se rebelou</a:t>
              </a:r>
            </a:p>
          </p:txBody>
        </p:sp>
        <p:sp>
          <p:nvSpPr>
            <p:cNvPr id="15" name="Text 12"/>
            <p:cNvSpPr/>
            <p:nvPr/>
          </p:nvSpPr>
          <p:spPr>
            <a:xfrm>
              <a:off x="457200" y="3661060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movimento mobilizou dezenas de milhares de indígenas, mestiços e negros escravizados</a:t>
              </a:r>
            </a:p>
          </p:txBody>
        </p:sp>
        <p:sp>
          <p:nvSpPr>
            <p:cNvPr id="16" name="Text 13"/>
            <p:cNvSpPr/>
            <p:nvPr/>
          </p:nvSpPr>
          <p:spPr>
            <a:xfrm>
              <a:off x="411480" y="4187952"/>
              <a:ext cx="3749040" cy="34747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Cercou Cuzco — a maior insurreição colonial do século XVIII</a:t>
              </a:r>
            </a:p>
          </p:txBody>
        </p:sp>
        <p:sp>
          <p:nvSpPr>
            <p:cNvPr id="17" name="Shape 14"/>
            <p:cNvSpPr/>
            <p:nvPr/>
          </p:nvSpPr>
          <p:spPr>
            <a:xfrm>
              <a:off x="4663440" y="1600200"/>
              <a:ext cx="4206240" cy="3200400"/>
            </a:xfrm>
            <a:prstGeom prst="rect">
              <a:avLst/>
            </a:prstGeom>
            <a:solidFill>
              <a:srgbClr val="000000">
                <a:alpha val="60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5"/>
            <p:cNvSpPr/>
            <p:nvPr/>
          </p:nvSpPr>
          <p:spPr>
            <a:xfrm>
              <a:off x="4800600" y="1664208"/>
              <a:ext cx="3931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24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Micaela Bastidas Puyucahua</a:t>
              </a:r>
            </a:p>
          </p:txBody>
        </p:sp>
        <p:sp>
          <p:nvSpPr>
            <p:cNvPr id="19" name="Text 16"/>
            <p:cNvSpPr/>
            <p:nvPr/>
          </p:nvSpPr>
          <p:spPr>
            <a:xfrm>
              <a:off x="4800600" y="2029968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Estrategista operacional da rebelião — não apenas esposa</a:t>
              </a:r>
            </a:p>
          </p:txBody>
        </p:sp>
        <p:sp>
          <p:nvSpPr>
            <p:cNvPr id="20" name="Text 17"/>
            <p:cNvSpPr/>
            <p:nvPr/>
          </p:nvSpPr>
          <p:spPr>
            <a:xfrm>
              <a:off x="4800600" y="2468880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Coordenava tropas, abastecimento e comunicações</a:t>
              </a:r>
            </a:p>
          </p:txBody>
        </p:sp>
        <p:sp>
          <p:nvSpPr>
            <p:cNvPr id="21" name="Text 18"/>
            <p:cNvSpPr/>
            <p:nvPr/>
          </p:nvSpPr>
          <p:spPr>
            <a:xfrm>
              <a:off x="4800600" y="2907792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Cobrava decisões do próprio Tupac Amaru quando ele hesitava</a:t>
              </a:r>
            </a:p>
          </p:txBody>
        </p:sp>
        <p:sp>
          <p:nvSpPr>
            <p:cNvPr id="22" name="Text 19"/>
            <p:cNvSpPr/>
            <p:nvPr/>
          </p:nvSpPr>
          <p:spPr>
            <a:xfrm>
              <a:off x="4800600" y="3346704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Suas cartas chegaram até nós: "A demora está custando a rebelião"</a:t>
              </a:r>
            </a:p>
          </p:txBody>
        </p:sp>
        <p:sp>
          <p:nvSpPr>
            <p:cNvPr id="23" name="Text 20"/>
            <p:cNvSpPr/>
            <p:nvPr/>
          </p:nvSpPr>
          <p:spPr>
            <a:xfrm>
              <a:off x="4800600" y="3785616"/>
              <a:ext cx="3931920" cy="402336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indent="0">
                <a:buNone/>
              </a:pPr>
              <a:r>
                <a:rPr lang="en-US" sz="11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Capturada e executada junto com José Gabriel, em Cuzco, 1781</a:t>
              </a:r>
            </a:p>
          </p:txBody>
        </p:sp>
        <p:sp>
          <p:nvSpPr>
            <p:cNvPr id="24" name="Shape 21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 22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6" name="Text 23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6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xmlns="" id="{5EA69AB5-1DA1-667B-1C60-93A2D7D88AFD}"/>
              </a:ext>
            </a:extLst>
          </p:cNvPr>
          <p:cNvGrpSpPr/>
          <p:nvPr/>
        </p:nvGrpSpPr>
        <p:grpSpPr>
          <a:xfrm>
            <a:off x="-1" y="-1"/>
            <a:ext cx="12320337" cy="7202905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FONTE PRIMÁRIA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 EXECUÇÃO EM CUZCO — 18 DE MAIO DE 1781</a:t>
              </a:r>
              <a:endParaRPr lang="en-US" sz="2700" dirty="0"/>
            </a:p>
          </p:txBody>
        </p:sp>
        <p:pic>
          <p:nvPicPr>
            <p:cNvPr id="6" name="Image 0" descr="/home/claude/imgs/image4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82880" y="1051560"/>
              <a:ext cx="5120640" cy="3474720"/>
            </a:xfrm>
            <a:prstGeom prst="rect">
              <a:avLst/>
            </a:prstGeom>
          </p:spPr>
        </p:pic>
        <p:sp>
          <p:nvSpPr>
            <p:cNvPr id="7" name="Text 4"/>
            <p:cNvSpPr/>
            <p:nvPr/>
          </p:nvSpPr>
          <p:spPr>
            <a:xfrm>
              <a:off x="182880" y="4526280"/>
              <a:ext cx="512064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850" i="1" dirty="0">
                  <a:solidFill>
                    <a:srgbClr val="555555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Cusco, 18 de maio de 1781 — Execução de Túpac Amaru II</a:t>
              </a:r>
              <a:endParaRPr lang="en-US" sz="850" dirty="0"/>
            </a:p>
          </p:txBody>
        </p:sp>
        <p:sp>
          <p:nvSpPr>
            <p:cNvPr id="8" name="Shape 5"/>
            <p:cNvSpPr/>
            <p:nvPr/>
          </p:nvSpPr>
          <p:spPr>
            <a:xfrm>
              <a:off x="5577840" y="1051560"/>
              <a:ext cx="3383280" cy="3794760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1016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 6"/>
            <p:cNvSpPr/>
            <p:nvPr/>
          </p:nvSpPr>
          <p:spPr>
            <a:xfrm>
              <a:off x="5669280" y="1115568"/>
              <a:ext cx="3200400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850" b="1" kern="0" spc="1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📜  DOCUMENTO HISTÓRICO</a:t>
              </a:r>
              <a:endParaRPr lang="en-US" sz="850" dirty="0"/>
            </a:p>
          </p:txBody>
        </p:sp>
        <p:sp>
          <p:nvSpPr>
            <p:cNvPr id="10" name="Text 7"/>
            <p:cNvSpPr/>
            <p:nvPr/>
          </p:nvSpPr>
          <p:spPr>
            <a:xfrm>
              <a:off x="5669280" y="1389888"/>
              <a:ext cx="3200400" cy="2286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i="1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Informe oficial da Coroa Espanhola, 1781</a:t>
              </a:r>
              <a:endParaRPr lang="en-US" sz="1600" dirty="0"/>
            </a:p>
          </p:txBody>
        </p:sp>
        <p:sp>
          <p:nvSpPr>
            <p:cNvPr id="11" name="Shape 8"/>
            <p:cNvSpPr/>
            <p:nvPr/>
          </p:nvSpPr>
          <p:spPr>
            <a:xfrm>
              <a:off x="5669280" y="1664208"/>
              <a:ext cx="31089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 9"/>
            <p:cNvSpPr/>
            <p:nvPr/>
          </p:nvSpPr>
          <p:spPr>
            <a:xfrm>
              <a:off x="5669280" y="1737360"/>
              <a:ext cx="3200400" cy="155448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just">
                <a:buNone/>
              </a:pPr>
              <a:r>
                <a:rPr lang="en-US" i="1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"...não puderam absolutamente dividi-lo, depois de um interminável momento em que o mantiveram puxando, de modo que o tinham no ar, num estado em que aprecia uma aranha..."</a:t>
              </a:r>
              <a:endParaRPr lang="en-US" dirty="0"/>
            </a:p>
          </p:txBody>
        </p:sp>
        <p:sp>
          <p:nvSpPr>
            <p:cNvPr id="13" name="Shape 10"/>
            <p:cNvSpPr/>
            <p:nvPr/>
          </p:nvSpPr>
          <p:spPr>
            <a:xfrm>
              <a:off x="5669280" y="3337560"/>
              <a:ext cx="3108960" cy="0"/>
            </a:xfrm>
            <a:prstGeom prst="line">
              <a:avLst/>
            </a:prstGeom>
            <a:noFill/>
            <a:ln w="381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 11"/>
            <p:cNvSpPr/>
            <p:nvPr/>
          </p:nvSpPr>
          <p:spPr>
            <a:xfrm>
              <a:off x="5669280" y="3401568"/>
              <a:ext cx="3200400" cy="118872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just">
                <a:buNone/>
              </a:pPr>
              <a:r>
                <a:rPr lang="en-US" sz="16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efeito paradoxal: a brutalidade da execução transformou Tupac Amaru II em mártir e símbolo de resistência — o oposto do que os espanhóis pretendiam.</a:t>
              </a:r>
              <a:endParaRPr lang="en-US" sz="1600" dirty="0"/>
            </a:p>
          </p:txBody>
        </p:sp>
        <p:sp>
          <p:nvSpPr>
            <p:cNvPr id="15" name="Shape 12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 13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17" name="Text 14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7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Agrupar 19">
            <a:extLst>
              <a:ext uri="{FF2B5EF4-FFF2-40B4-BE49-F238E27FC236}">
                <a16:creationId xmlns:a16="http://schemas.microsoft.com/office/drawing/2014/main" xmlns="" id="{E1725677-B848-F86E-3C27-146EB95329D7}"/>
              </a:ext>
            </a:extLst>
          </p:cNvPr>
          <p:cNvGrpSpPr/>
          <p:nvPr/>
        </p:nvGrpSpPr>
        <p:grpSpPr>
          <a:xfrm>
            <a:off x="-309743" y="-659"/>
            <a:ext cx="12501743" cy="6858000"/>
            <a:chOff x="-232307" y="-494"/>
            <a:chExt cx="9376307" cy="5143500"/>
          </a:xfrm>
        </p:grpSpPr>
        <p:sp>
          <p:nvSpPr>
            <p:cNvPr id="2" name="Shape 0"/>
            <p:cNvSpPr/>
            <p:nvPr/>
          </p:nvSpPr>
          <p:spPr>
            <a:xfrm>
              <a:off x="-13360" y="-494"/>
              <a:ext cx="9144000" cy="5143500"/>
            </a:xfrm>
            <a:prstGeom prst="rect">
              <a:avLst/>
            </a:prstGeom>
            <a:solidFill>
              <a:srgbClr val="0D0806"/>
            </a:solidFill>
            <a:ln w="12700">
              <a:solidFill>
                <a:srgbClr val="0D0806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BIOGRAFIAS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QUEM FORAM TUPAC AMARU II E MICAELA BASTIDAS</a:t>
              </a:r>
              <a:endParaRPr lang="en-US" sz="2700" dirty="0"/>
            </a:p>
          </p:txBody>
        </p:sp>
        <p:pic>
          <p:nvPicPr>
            <p:cNvPr id="6" name="Image 0" descr="/home/claude/imgs/image6.jpg"/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274320" y="1051560"/>
              <a:ext cx="2286000" cy="3474720"/>
            </a:xfrm>
            <a:prstGeom prst="rect">
              <a:avLst/>
            </a:prstGeom>
          </p:spPr>
        </p:pic>
        <p:pic>
          <p:nvPicPr>
            <p:cNvPr id="7" name="Image 1" descr="/home/claude/imgs/image7.jpg"/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834640" y="1051560"/>
              <a:ext cx="2011680" cy="3474720"/>
            </a:xfrm>
            <a:prstGeom prst="rect">
              <a:avLst/>
            </a:prstGeom>
          </p:spPr>
        </p:pic>
        <p:sp>
          <p:nvSpPr>
            <p:cNvPr id="8" name="Text 4"/>
            <p:cNvSpPr/>
            <p:nvPr/>
          </p:nvSpPr>
          <p:spPr>
            <a:xfrm>
              <a:off x="-232307" y="969264"/>
              <a:ext cx="22860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TUPAC AMARU II</a:t>
              </a:r>
              <a:endParaRPr lang="en-US" sz="1000" dirty="0"/>
            </a:p>
          </p:txBody>
        </p:sp>
        <p:sp>
          <p:nvSpPr>
            <p:cNvPr id="9" name="Text 5"/>
            <p:cNvSpPr/>
            <p:nvPr/>
          </p:nvSpPr>
          <p:spPr>
            <a:xfrm>
              <a:off x="2328013" y="1014984"/>
              <a:ext cx="201168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000" b="1" dirty="0">
                  <a:solidFill>
                    <a:srgbClr val="FF888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MICAELA BASTIDAS</a:t>
              </a:r>
              <a:endParaRPr lang="en-US" sz="1000" dirty="0"/>
            </a:p>
          </p:txBody>
        </p:sp>
        <p:sp>
          <p:nvSpPr>
            <p:cNvPr id="10" name="Shape 6"/>
            <p:cNvSpPr/>
            <p:nvPr/>
          </p:nvSpPr>
          <p:spPr>
            <a:xfrm>
              <a:off x="5074920" y="1051560"/>
              <a:ext cx="0" cy="374904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 7"/>
            <p:cNvSpPr/>
            <p:nvPr/>
          </p:nvSpPr>
          <p:spPr>
            <a:xfrm>
              <a:off x="5257800" y="1238271"/>
              <a:ext cx="365760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NOME QUE VIROU SÍMBOLO</a:t>
              </a:r>
              <a:endParaRPr lang="en-US" dirty="0"/>
            </a:p>
          </p:txBody>
        </p:sp>
        <p:sp>
          <p:nvSpPr>
            <p:cNvPr id="12" name="Text 8"/>
            <p:cNvSpPr/>
            <p:nvPr/>
          </p:nvSpPr>
          <p:spPr>
            <a:xfrm>
              <a:off x="5280660" y="1693802"/>
              <a:ext cx="3657600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"Tupac" = nobre ou brilhante em quéchua</a:t>
              </a:r>
            </a:p>
          </p:txBody>
        </p:sp>
        <p:sp>
          <p:nvSpPr>
            <p:cNvPr id="13" name="Text 9"/>
            <p:cNvSpPr/>
            <p:nvPr/>
          </p:nvSpPr>
          <p:spPr>
            <a:xfrm>
              <a:off x="5257800" y="2084832"/>
              <a:ext cx="3657600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"Amaru" = a serpente sagrada dos Andes, símbolo de renovação</a:t>
              </a:r>
            </a:p>
          </p:txBody>
        </p:sp>
        <p:sp>
          <p:nvSpPr>
            <p:cNvPr id="14" name="Text 10"/>
            <p:cNvSpPr/>
            <p:nvPr/>
          </p:nvSpPr>
          <p:spPr>
            <a:xfrm>
              <a:off x="5257800" y="2628900"/>
              <a:ext cx="3657600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15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Ao adotar o nome, anunciava que sua revolta era também uma restauração do Império Inca</a:t>
              </a:r>
            </a:p>
          </p:txBody>
        </p:sp>
        <p:sp>
          <p:nvSpPr>
            <p:cNvPr id="15" name="Text 11"/>
            <p:cNvSpPr/>
            <p:nvPr/>
          </p:nvSpPr>
          <p:spPr>
            <a:xfrm>
              <a:off x="5280660" y="3165677"/>
              <a:ext cx="2331721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O nome ressurgiu no século XX: grupo guerrilheiro peruano MRTA e o rapper Tupac Shakur foram batizados em homenagem a ele</a:t>
              </a:r>
            </a:p>
          </p:txBody>
        </p:sp>
        <p:sp>
          <p:nvSpPr>
            <p:cNvPr id="16" name="Text 12"/>
            <p:cNvSpPr/>
            <p:nvPr/>
          </p:nvSpPr>
          <p:spPr>
            <a:xfrm>
              <a:off x="5257800" y="4327398"/>
              <a:ext cx="3657600" cy="530352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A cabeça exposta em Cuzco virou objeto de veneração — os espanhóis precisaram enterrá-la</a:t>
              </a:r>
            </a:p>
          </p:txBody>
        </p:sp>
        <p:sp>
          <p:nvSpPr>
            <p:cNvPr id="17" name="Shape 13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 14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19" name="Text 15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8 / 15</a:t>
              </a:r>
              <a:endParaRPr lang="en-US" sz="700" dirty="0"/>
            </a:p>
          </p:txBody>
        </p:sp>
      </p:grpSp>
      <p:pic>
        <p:nvPicPr>
          <p:cNvPr id="1026" name="Picture 2" descr="Tupac — Foto: IMD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161" y="4096255"/>
            <a:ext cx="1351519" cy="168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Agrupar 22">
            <a:extLst>
              <a:ext uri="{FF2B5EF4-FFF2-40B4-BE49-F238E27FC236}">
                <a16:creationId xmlns:a16="http://schemas.microsoft.com/office/drawing/2014/main" xmlns="" id="{E996DAE1-1EAE-666F-8571-C7255816DD65}"/>
              </a:ext>
            </a:extLst>
          </p:cNvPr>
          <p:cNvGrpSpPr/>
          <p:nvPr/>
        </p:nvGrpSpPr>
        <p:grpSpPr>
          <a:xfrm>
            <a:off x="0" y="-1"/>
            <a:ext cx="12544926" cy="7411453"/>
            <a:chOff x="0" y="0"/>
            <a:chExt cx="9144000" cy="5143500"/>
          </a:xfrm>
        </p:grpSpPr>
        <p:sp>
          <p:nvSpPr>
            <p:cNvPr id="2" name="Shape 0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F5EDD8"/>
            </a:solidFill>
            <a:ln w="12700">
              <a:solidFill>
                <a:srgbClr val="F5EDD8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" name="Shape 1"/>
            <p:cNvSpPr/>
            <p:nvPr/>
          </p:nvSpPr>
          <p:spPr>
            <a:xfrm>
              <a:off x="0" y="0"/>
              <a:ext cx="9144000" cy="960120"/>
            </a:xfrm>
            <a:prstGeom prst="rect">
              <a:avLst/>
            </a:prstGeom>
            <a:solidFill>
              <a:srgbClr val="3B1F0E"/>
            </a:solidFill>
            <a:ln w="12700">
              <a:solidFill>
                <a:srgbClr val="3B1F0E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 2"/>
            <p:cNvSpPr/>
            <p:nvPr/>
          </p:nvSpPr>
          <p:spPr>
            <a:xfrm>
              <a:off x="274320" y="91440"/>
              <a:ext cx="8229600" cy="201168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50" b="1" kern="0" spc="2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ANÁLISE HISTÓRICA</a:t>
              </a:r>
              <a:endParaRPr lang="en-US" sz="750" dirty="0"/>
            </a:p>
          </p:txBody>
        </p:sp>
        <p:sp>
          <p:nvSpPr>
            <p:cNvPr id="5" name="Text 3"/>
            <p:cNvSpPr/>
            <p:nvPr/>
          </p:nvSpPr>
          <p:spPr>
            <a:xfrm>
              <a:off x="274320" y="256032"/>
              <a:ext cx="8412480" cy="5943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27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O EFEITO PARADOXAL DA REBELIÃO</a:t>
              </a:r>
              <a:endParaRPr lang="en-US" sz="2700" dirty="0"/>
            </a:p>
          </p:txBody>
        </p:sp>
        <p:sp>
          <p:nvSpPr>
            <p:cNvPr id="6" name="Shape 4"/>
            <p:cNvSpPr/>
            <p:nvPr/>
          </p:nvSpPr>
          <p:spPr>
            <a:xfrm>
              <a:off x="274320" y="1097280"/>
              <a:ext cx="4114800" cy="3657600"/>
            </a:xfrm>
            <a:prstGeom prst="rect">
              <a:avLst/>
            </a:prstGeom>
            <a:solidFill>
              <a:srgbClr val="6B2737">
                <a:alpha val="90000"/>
              </a:srgbClr>
            </a:solidFill>
            <a:ln w="6350">
              <a:solidFill>
                <a:srgbClr val="6B2737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 5"/>
            <p:cNvSpPr/>
            <p:nvPr/>
          </p:nvSpPr>
          <p:spPr>
            <a:xfrm>
              <a:off x="365760" y="1188720"/>
              <a:ext cx="3931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PARA OS ESPANHÓIS</a:t>
              </a:r>
              <a:endParaRPr lang="en-US" sz="12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411480" y="1572768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 algn="l">
                <a:buNone/>
              </a:pP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Repressão brutal: mais de 100.000 execuções e prisões</a:t>
              </a:r>
              <a:endParaRPr lang="en-US" dirty="0"/>
            </a:p>
          </p:txBody>
        </p:sp>
        <p:sp>
          <p:nvSpPr>
            <p:cNvPr id="9" name="Text 7"/>
            <p:cNvSpPr/>
            <p:nvPr/>
          </p:nvSpPr>
          <p:spPr>
            <a:xfrm>
              <a:off x="411480" y="2194560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Abolição dos curacazgos: eliminação da liderança indígena tradicional</a:t>
              </a:r>
            </a:p>
          </p:txBody>
        </p:sp>
        <p:sp>
          <p:nvSpPr>
            <p:cNvPr id="10" name="Text 8"/>
            <p:cNvSpPr/>
            <p:nvPr/>
          </p:nvSpPr>
          <p:spPr>
            <a:xfrm>
              <a:off x="411480" y="2816352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Proibição de usar vestimentas e símbolos incas</a:t>
              </a:r>
            </a:p>
          </p:txBody>
        </p:sp>
        <p:sp>
          <p:nvSpPr>
            <p:cNvPr id="11" name="Text 9"/>
            <p:cNvSpPr/>
            <p:nvPr/>
          </p:nvSpPr>
          <p:spPr>
            <a:xfrm>
              <a:off x="411480" y="3438144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Reforço da vigilância nas colônias</a:t>
              </a:r>
            </a:p>
          </p:txBody>
        </p:sp>
        <p:sp>
          <p:nvSpPr>
            <p:cNvPr id="12" name="Shape 10"/>
            <p:cNvSpPr/>
            <p:nvPr/>
          </p:nvSpPr>
          <p:spPr>
            <a:xfrm>
              <a:off x="4754880" y="1097280"/>
              <a:ext cx="4114800" cy="3657600"/>
            </a:xfrm>
            <a:prstGeom prst="rect">
              <a:avLst/>
            </a:prstGeom>
            <a:solidFill>
              <a:srgbClr val="3B1F0E">
                <a:alpha val="95000"/>
              </a:srgbClr>
            </a:solidFill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 11"/>
            <p:cNvSpPr/>
            <p:nvPr/>
          </p:nvSpPr>
          <p:spPr>
            <a:xfrm>
              <a:off x="4846320" y="1188720"/>
              <a:ext cx="3931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PARA OS CRIOULOS</a:t>
              </a:r>
              <a:endParaRPr lang="en-US" sz="120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4892040" y="1572768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Medo duradouro: independência poderia despertar as massas indígenas</a:t>
              </a:r>
            </a:p>
          </p:txBody>
        </p:sp>
        <p:sp>
          <p:nvSpPr>
            <p:cNvPr id="15" name="Text 13"/>
            <p:cNvSpPr/>
            <p:nvPr/>
          </p:nvSpPr>
          <p:spPr>
            <a:xfrm>
              <a:off x="4892040" y="2194560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Quando os crioulos conduziram as independências, fizeram-no cuidadosamente para não repetir Tupac Amaru</a:t>
              </a:r>
            </a:p>
          </p:txBody>
        </p:sp>
        <p:sp>
          <p:nvSpPr>
            <p:cNvPr id="16" name="Text 14"/>
            <p:cNvSpPr/>
            <p:nvPr/>
          </p:nvSpPr>
          <p:spPr>
            <a:xfrm>
              <a:off x="4892040" y="2816352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A revolução social foi excluída do projeto de independência crioulo</a:t>
              </a:r>
            </a:p>
          </p:txBody>
        </p:sp>
        <p:sp>
          <p:nvSpPr>
            <p:cNvPr id="17" name="Text 15"/>
            <p:cNvSpPr/>
            <p:nvPr/>
          </p:nvSpPr>
          <p:spPr>
            <a:xfrm>
              <a:off x="4892040" y="3438144"/>
              <a:ext cx="384048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r>
                <a:rPr lang="en-US" sz="1200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• </a:t>
              </a:r>
              <a:r>
                <a:rPr lang="en-US" dirty="0">
                  <a:solidFill>
                    <a:srgbClr val="F0E6C8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As desigualdades coloniais sobreviveram às independências</a:t>
              </a:r>
            </a:p>
          </p:txBody>
        </p:sp>
        <p:sp>
          <p:nvSpPr>
            <p:cNvPr id="18" name="Shape 16"/>
            <p:cNvSpPr/>
            <p:nvPr/>
          </p:nvSpPr>
          <p:spPr>
            <a:xfrm>
              <a:off x="4572000" y="1097280"/>
              <a:ext cx="0" cy="3749040"/>
            </a:xfrm>
            <a:prstGeom prst="line">
              <a:avLst/>
            </a:prstGeom>
            <a:noFill/>
            <a:ln w="1270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 17"/>
            <p:cNvSpPr/>
            <p:nvPr/>
          </p:nvSpPr>
          <p:spPr>
            <a:xfrm>
              <a:off x="4251960" y="2606040"/>
              <a:ext cx="640080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600" b="1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VS</a:t>
              </a:r>
              <a:endParaRPr lang="en-US" sz="1600" dirty="0"/>
            </a:p>
          </p:txBody>
        </p:sp>
        <p:sp>
          <p:nvSpPr>
            <p:cNvPr id="20" name="Shape 18"/>
            <p:cNvSpPr/>
            <p:nvPr/>
          </p:nvSpPr>
          <p:spPr>
            <a:xfrm>
              <a:off x="274320" y="4892040"/>
              <a:ext cx="8595360" cy="0"/>
            </a:xfrm>
            <a:prstGeom prst="line">
              <a:avLst/>
            </a:prstGeom>
            <a:noFill/>
            <a:ln w="6350">
              <a:solidFill>
                <a:srgbClr val="B8860B"/>
              </a:solidFill>
              <a:prstDash val="soli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 19"/>
            <p:cNvSpPr/>
            <p:nvPr/>
          </p:nvSpPr>
          <p:spPr>
            <a:xfrm>
              <a:off x="274320" y="4937760"/>
              <a:ext cx="365760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l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felipedeveza.com.br</a:t>
              </a:r>
              <a:endParaRPr lang="en-US" sz="700" dirty="0"/>
            </a:p>
          </p:txBody>
        </p:sp>
        <p:sp>
          <p:nvSpPr>
            <p:cNvPr id="22" name="Text 20"/>
            <p:cNvSpPr/>
            <p:nvPr/>
          </p:nvSpPr>
          <p:spPr>
            <a:xfrm>
              <a:off x="7772400" y="4937760"/>
              <a:ext cx="1097280" cy="1645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700" dirty="0">
                  <a:solidFill>
                    <a:srgbClr val="B8860B"/>
                  </a:solidFill>
                  <a:latin typeface="Garamond" pitchFamily="34" charset="0"/>
                  <a:ea typeface="Garamond" pitchFamily="34" charset="-122"/>
                  <a:cs typeface="Garamond" pitchFamily="34" charset="-120"/>
                </a:rPr>
                <a:t>9 / 15</a:t>
              </a:r>
              <a:endParaRPr lang="en-US" sz="700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1375</Words>
  <Application>Microsoft Office PowerPoint</Application>
  <PresentationFormat>Widescreen</PresentationFormat>
  <Paragraphs>218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11</cp:revision>
  <dcterms:created xsi:type="dcterms:W3CDTF">2026-06-14T04:58:08Z</dcterms:created>
  <dcterms:modified xsi:type="dcterms:W3CDTF">2026-06-22T11:17:09Z</dcterms:modified>
</cp:coreProperties>
</file>