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54" d="100"/>
          <a:sy n="154" d="100"/>
        </p:scale>
        <p:origin x="354"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39971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6.gif"/></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A1A2E"/>
        </a:solidFill>
        <a:effectLst/>
      </p:bgPr>
    </p:bg>
    <p:spTree>
      <p:nvGrpSpPr>
        <p:cNvPr id="1" name=""/>
        <p:cNvGrpSpPr/>
        <p:nvPr/>
      </p:nvGrpSpPr>
      <p:grpSpPr>
        <a:xfrm>
          <a:off x="0" y="0"/>
          <a:ext cx="0" cy="0"/>
          <a:chOff x="0" y="0"/>
          <a:chExt cx="0" cy="0"/>
        </a:xfrm>
      </p:grpSpPr>
      <p:pic>
        <p:nvPicPr>
          <p:cNvPr id="2" name="Image 0" descr="/home/claude/imgs_real/mapa_nova_espanha.png"/>
          <p:cNvPicPr>
            <a:picLocks noChangeAspect="1"/>
          </p:cNvPicPr>
          <p:nvPr/>
        </p:nvPicPr>
        <p:blipFill>
          <a:blip r:embed="rId3">
            <a:alphaModFix amt="35000"/>
          </a:blip>
          <a:stretch>
            <a:fillRect/>
          </a:stretch>
        </p:blipFill>
        <p:spPr>
          <a:xfrm>
            <a:off x="4114800" y="0"/>
            <a:ext cx="5029200" cy="5143500"/>
          </a:xfrm>
          <a:prstGeom prst="rect">
            <a:avLst/>
          </a:prstGeom>
        </p:spPr>
      </p:pic>
      <p:sp>
        <p:nvSpPr>
          <p:cNvPr id="3" name="Shape 0"/>
          <p:cNvSpPr/>
          <p:nvPr/>
        </p:nvSpPr>
        <p:spPr>
          <a:xfrm>
            <a:off x="0" y="0"/>
            <a:ext cx="9144000" cy="384048"/>
          </a:xfrm>
          <a:prstGeom prst="rect">
            <a:avLst/>
          </a:prstGeom>
          <a:solidFill>
            <a:srgbClr val="C9A84C"/>
          </a:solidFill>
          <a:ln/>
        </p:spPr>
      </p:sp>
      <p:sp>
        <p:nvSpPr>
          <p:cNvPr id="4" name="Text 1"/>
          <p:cNvSpPr/>
          <p:nvPr/>
        </p:nvSpPr>
        <p:spPr>
          <a:xfrm>
            <a:off x="0" y="0"/>
            <a:ext cx="9144000" cy="384048"/>
          </a:xfrm>
          <a:prstGeom prst="rect">
            <a:avLst/>
          </a:prstGeom>
          <a:noFill/>
          <a:ln/>
        </p:spPr>
        <p:txBody>
          <a:bodyPr wrap="square" rtlCol="0" anchor="ctr"/>
          <a:lstStyle/>
          <a:p>
            <a:pPr marL="0" indent="0" algn="ctr">
              <a:buNone/>
            </a:pPr>
            <a:r>
              <a:rPr lang="en-US" sz="1000" b="1" dirty="0">
                <a:solidFill>
                  <a:srgbClr val="1A1A2E"/>
                </a:solidFill>
                <a:latin typeface="Calibri" pitchFamily="34" charset="0"/>
                <a:ea typeface="Calibri" pitchFamily="34" charset="-122"/>
                <a:cs typeface="Calibri" pitchFamily="34" charset="-120"/>
              </a:rPr>
              <a:t>8º ANO  •  2º TRIMESTRE  •  HISTÓRIA</a:t>
            </a:r>
            <a:endParaRPr lang="en-US" sz="1000" dirty="0"/>
          </a:p>
        </p:txBody>
      </p:sp>
      <p:sp>
        <p:nvSpPr>
          <p:cNvPr id="5" name="Text 2"/>
          <p:cNvSpPr/>
          <p:nvPr/>
        </p:nvSpPr>
        <p:spPr>
          <a:xfrm>
            <a:off x="502920" y="548640"/>
            <a:ext cx="5486400" cy="1188720"/>
          </a:xfrm>
          <a:prstGeom prst="rect">
            <a:avLst/>
          </a:prstGeom>
          <a:noFill/>
          <a:ln/>
        </p:spPr>
        <p:txBody>
          <a:bodyPr wrap="square" rtlCol="0" anchor="ctr"/>
          <a:lstStyle/>
          <a:p>
            <a:pPr marL="0" indent="0">
              <a:buNone/>
            </a:pPr>
            <a:r>
              <a:rPr lang="en-US" sz="5000" b="1" dirty="0">
                <a:solidFill>
                  <a:srgbClr val="FFFFFF"/>
                </a:solidFill>
                <a:latin typeface="Cambria" pitchFamily="34" charset="0"/>
                <a:ea typeface="Cambria" pitchFamily="34" charset="-122"/>
                <a:cs typeface="Cambria" pitchFamily="34" charset="-120"/>
              </a:rPr>
              <a:t>A INDEPENDÊNCIA</a:t>
            </a:r>
            <a:endParaRPr lang="en-US" sz="5000" dirty="0"/>
          </a:p>
        </p:txBody>
      </p:sp>
      <p:sp>
        <p:nvSpPr>
          <p:cNvPr id="6" name="Text 3"/>
          <p:cNvSpPr/>
          <p:nvPr/>
        </p:nvSpPr>
        <p:spPr>
          <a:xfrm>
            <a:off x="502920" y="1600200"/>
            <a:ext cx="5486400" cy="1143000"/>
          </a:xfrm>
          <a:prstGeom prst="rect">
            <a:avLst/>
          </a:prstGeom>
          <a:noFill/>
          <a:ln/>
        </p:spPr>
        <p:txBody>
          <a:bodyPr wrap="square" rtlCol="0" anchor="ctr"/>
          <a:lstStyle/>
          <a:p>
            <a:pPr marL="0" indent="0">
              <a:buNone/>
            </a:pPr>
            <a:r>
              <a:rPr lang="en-US" sz="5000" b="1" dirty="0">
                <a:solidFill>
                  <a:srgbClr val="C9A84C"/>
                </a:solidFill>
                <a:latin typeface="Cambria" pitchFamily="34" charset="0"/>
                <a:ea typeface="Cambria" pitchFamily="34" charset="-122"/>
                <a:cs typeface="Cambria" pitchFamily="34" charset="-120"/>
              </a:rPr>
              <a:t>DO MÉXICO</a:t>
            </a:r>
            <a:endParaRPr lang="en-US" sz="5000" dirty="0"/>
          </a:p>
        </p:txBody>
      </p:sp>
      <p:sp>
        <p:nvSpPr>
          <p:cNvPr id="7" name="Shape 4"/>
          <p:cNvSpPr/>
          <p:nvPr/>
        </p:nvSpPr>
        <p:spPr>
          <a:xfrm>
            <a:off x="0" y="2834640"/>
            <a:ext cx="9144000" cy="1417320"/>
          </a:xfrm>
          <a:prstGeom prst="rect">
            <a:avLst/>
          </a:prstGeom>
          <a:solidFill>
            <a:srgbClr val="C0392B"/>
          </a:solidFill>
          <a:ln/>
        </p:spPr>
      </p:sp>
      <p:sp>
        <p:nvSpPr>
          <p:cNvPr id="8" name="Text 5"/>
          <p:cNvSpPr/>
          <p:nvPr/>
        </p:nvSpPr>
        <p:spPr>
          <a:xfrm>
            <a:off x="502920" y="2926080"/>
            <a:ext cx="8229600" cy="621792"/>
          </a:xfrm>
          <a:prstGeom prst="rect">
            <a:avLst/>
          </a:prstGeom>
          <a:noFill/>
          <a:ln/>
        </p:spPr>
        <p:txBody>
          <a:bodyPr wrap="square" rtlCol="0" anchor="ctr"/>
          <a:lstStyle/>
          <a:p>
            <a:pPr marL="0" indent="0">
              <a:buNone/>
            </a:pPr>
            <a:r>
              <a:rPr lang="en-US" sz="2000" dirty="0">
                <a:solidFill>
                  <a:srgbClr val="FFFFFF"/>
                </a:solidFill>
                <a:latin typeface="Calibri" pitchFamily="34" charset="0"/>
                <a:ea typeface="Calibri" pitchFamily="34" charset="-122"/>
                <a:cs typeface="Calibri" pitchFamily="34" charset="-120"/>
              </a:rPr>
              <a:t>Da Nova Espanha à República  •  1810–1823</a:t>
            </a:r>
            <a:endParaRPr lang="en-US" sz="2000" dirty="0"/>
          </a:p>
        </p:txBody>
      </p:sp>
      <p:sp>
        <p:nvSpPr>
          <p:cNvPr id="9" name="Text 6"/>
          <p:cNvSpPr/>
          <p:nvPr/>
        </p:nvSpPr>
        <p:spPr>
          <a:xfrm>
            <a:off x="502920" y="3547872"/>
            <a:ext cx="8229600" cy="548640"/>
          </a:xfrm>
          <a:prstGeom prst="rect">
            <a:avLst/>
          </a:prstGeom>
          <a:noFill/>
          <a:ln/>
        </p:spPr>
        <p:txBody>
          <a:bodyPr wrap="square" rtlCol="0" anchor="ctr"/>
          <a:lstStyle/>
          <a:p>
            <a:pPr marL="0" indent="0">
              <a:buNone/>
            </a:pPr>
            <a:r>
              <a:rPr lang="en-US" sz="1300" i="1" dirty="0">
                <a:solidFill>
                  <a:srgbClr val="FFCCAA"/>
                </a:solidFill>
                <a:latin typeface="Calibri" pitchFamily="34" charset="0"/>
                <a:ea typeface="Calibri" pitchFamily="34" charset="-122"/>
                <a:cs typeface="Calibri" pitchFamily="34" charset="-120"/>
              </a:rPr>
              <a:t>Rivera  •  Orozco  •  O'Gorman  •  Hidalgo  •  Morelos</a:t>
            </a:r>
            <a:endParaRPr lang="en-US" sz="1300" dirty="0"/>
          </a:p>
        </p:txBody>
      </p:sp>
      <p:sp>
        <p:nvSpPr>
          <p:cNvPr id="10" name="Text 7"/>
          <p:cNvSpPr/>
          <p:nvPr/>
        </p:nvSpPr>
        <p:spPr>
          <a:xfrm>
            <a:off x="502920" y="4846320"/>
            <a:ext cx="8229600" cy="228600"/>
          </a:xfrm>
          <a:prstGeom prst="rect">
            <a:avLst/>
          </a:prstGeom>
          <a:noFill/>
          <a:ln/>
        </p:spPr>
        <p:txBody>
          <a:bodyPr wrap="square" rtlCol="0" anchor="ctr"/>
          <a:lstStyle/>
          <a:p>
            <a:pPr marL="0" indent="0">
              <a:buNone/>
            </a:pPr>
            <a:r>
              <a:rPr lang="en-US" sz="900" dirty="0">
                <a:solidFill>
                  <a:srgbClr val="8B7355"/>
                </a:solidFill>
                <a:latin typeface="Calibri" pitchFamily="34" charset="0"/>
                <a:ea typeface="Calibri" pitchFamily="34" charset="-122"/>
                <a:cs typeface="Calibri" pitchFamily="34" charset="-120"/>
              </a:rPr>
              <a:t>felipedeveza.com.br</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1A1A2E"/>
        </a:solidFill>
        <a:effectLst/>
      </p:bgPr>
    </p:bg>
    <p:spTree>
      <p:nvGrpSpPr>
        <p:cNvPr id="1" name=""/>
        <p:cNvGrpSpPr/>
        <p:nvPr/>
      </p:nvGrpSpPr>
      <p:grpSpPr>
        <a:xfrm>
          <a:off x="0" y="0"/>
          <a:ext cx="0" cy="0"/>
          <a:chOff x="0" y="0"/>
          <a:chExt cx="0" cy="0"/>
        </a:xfrm>
      </p:grpSpPr>
      <p:sp>
        <p:nvSpPr>
          <p:cNvPr id="2" name="Shape 0"/>
          <p:cNvSpPr/>
          <p:nvPr/>
        </p:nvSpPr>
        <p:spPr>
          <a:xfrm>
            <a:off x="0" y="0"/>
            <a:ext cx="9144000" cy="777240"/>
          </a:xfrm>
          <a:prstGeom prst="rect">
            <a:avLst/>
          </a:prstGeom>
          <a:solidFill>
            <a:srgbClr val="C0392B"/>
          </a:solidFill>
          <a:ln/>
        </p:spPr>
      </p:sp>
      <p:sp>
        <p:nvSpPr>
          <p:cNvPr id="3" name="Text 1"/>
          <p:cNvSpPr/>
          <p:nvPr/>
        </p:nvSpPr>
        <p:spPr>
          <a:xfrm>
            <a:off x="457200" y="0"/>
            <a:ext cx="8229600" cy="777240"/>
          </a:xfrm>
          <a:prstGeom prst="rect">
            <a:avLst/>
          </a:prstGeom>
          <a:noFill/>
          <a:ln/>
        </p:spPr>
        <p:txBody>
          <a:bodyPr wrap="square" rtlCol="0" anchor="ctr"/>
          <a:lstStyle/>
          <a:p>
            <a:pPr marL="0" indent="0">
              <a:buNone/>
            </a:pPr>
            <a:r>
              <a:rPr lang="en-US" sz="2000" b="1" dirty="0">
                <a:solidFill>
                  <a:srgbClr val="FFFFFF"/>
                </a:solidFill>
                <a:latin typeface="Cambria" pitchFamily="34" charset="0"/>
                <a:ea typeface="Cambria" pitchFamily="34" charset="-122"/>
                <a:cs typeface="Cambria" pitchFamily="34" charset="-120"/>
              </a:rPr>
              <a:t>NOSSA SENHORA DE GUADALUPE: POLÍTICA E FÉ</a:t>
            </a:r>
            <a:endParaRPr lang="en-US" sz="2000" dirty="0"/>
          </a:p>
        </p:txBody>
      </p:sp>
      <p:sp>
        <p:nvSpPr>
          <p:cNvPr id="4" name="Shape 2"/>
          <p:cNvSpPr/>
          <p:nvPr/>
        </p:nvSpPr>
        <p:spPr>
          <a:xfrm>
            <a:off x="457200" y="914400"/>
            <a:ext cx="8229600" cy="3154680"/>
          </a:xfrm>
          <a:prstGeom prst="roundRect">
            <a:avLst>
              <a:gd name="adj" fmla="val 2899"/>
            </a:avLst>
          </a:prstGeom>
          <a:solidFill>
            <a:srgbClr val="180808"/>
          </a:solidFill>
          <a:ln/>
        </p:spPr>
      </p:sp>
      <p:sp>
        <p:nvSpPr>
          <p:cNvPr id="5" name="Text 3"/>
          <p:cNvSpPr/>
          <p:nvPr/>
        </p:nvSpPr>
        <p:spPr>
          <a:xfrm>
            <a:off x="731520" y="1078992"/>
            <a:ext cx="7680960" cy="457200"/>
          </a:xfrm>
          <a:prstGeom prst="rect">
            <a:avLst/>
          </a:prstGeom>
          <a:noFill/>
          <a:ln/>
        </p:spPr>
        <p:txBody>
          <a:bodyPr wrap="square" rtlCol="0" anchor="ctr"/>
          <a:lstStyle/>
          <a:p>
            <a:pPr marL="0" indent="0">
              <a:buNone/>
            </a:pPr>
            <a:r>
              <a:rPr lang="en-US" sz="1800" b="1" dirty="0">
                <a:solidFill>
                  <a:srgbClr val="C9A84C"/>
                </a:solidFill>
                <a:latin typeface="Cambria" pitchFamily="34" charset="0"/>
                <a:ea typeface="Cambria" pitchFamily="34" charset="-122"/>
                <a:cs typeface="Cambria" pitchFamily="34" charset="-120"/>
              </a:rPr>
              <a:t>Uma guerra de símbolos</a:t>
            </a:r>
            <a:endParaRPr lang="en-US" sz="1800" dirty="0"/>
          </a:p>
        </p:txBody>
      </p:sp>
      <p:sp>
        <p:nvSpPr>
          <p:cNvPr id="6" name="Text 4"/>
          <p:cNvSpPr/>
          <p:nvPr/>
        </p:nvSpPr>
        <p:spPr>
          <a:xfrm>
            <a:off x="640080" y="1600200"/>
            <a:ext cx="2461717" cy="2331720"/>
          </a:xfrm>
          <a:prstGeom prst="rect">
            <a:avLst/>
          </a:prstGeom>
          <a:noFill/>
          <a:ln/>
        </p:spPr>
        <p:txBody>
          <a:bodyPr wrap="square" rtlCol="0" anchor="ctr"/>
          <a:lstStyle/>
          <a:p>
            <a:pPr marL="0" indent="0">
              <a:buNone/>
            </a:pPr>
            <a:r>
              <a:rPr lang="en-US" sz="1200" dirty="0">
                <a:solidFill>
                  <a:srgbClr val="FFFFFF"/>
                </a:solidFill>
                <a:latin typeface="Calibri" pitchFamily="34" charset="0"/>
                <a:ea typeface="Calibri" pitchFamily="34" charset="-122"/>
                <a:cs typeface="Calibri" pitchFamily="34" charset="-120"/>
              </a:rPr>
              <a:t>INSURGENTES de Hidalgo</a:t>
            </a:r>
            <a:endParaRPr lang="en-US" sz="1200" dirty="0"/>
          </a:p>
          <a:p>
            <a:pPr marL="0" indent="0">
              <a:buNone/>
            </a:pPr>
            <a:endParaRPr lang="en-US" sz="1200" dirty="0"/>
          </a:p>
          <a:p>
            <a:pPr marL="0" indent="0">
              <a:buNone/>
            </a:pPr>
            <a:r>
              <a:rPr lang="en-US" sz="1200" dirty="0">
                <a:solidFill>
                  <a:srgbClr val="FFFFFF"/>
                </a:solidFill>
                <a:latin typeface="Calibri" pitchFamily="34" charset="0"/>
                <a:ea typeface="Calibri" pitchFamily="34" charset="-122"/>
                <a:cs typeface="Calibri" pitchFamily="34" charset="-120"/>
              </a:rPr>
              <a:t>NOSSA SENHORA DE GUADALUPE</a:t>
            </a:r>
            <a:endParaRPr lang="en-US" sz="1200" dirty="0"/>
          </a:p>
          <a:p>
            <a:pPr marL="0" indent="0">
              <a:buNone/>
            </a:pPr>
            <a:r>
              <a:rPr lang="en-US" sz="1200" dirty="0">
                <a:solidFill>
                  <a:srgbClr val="FFFFFF"/>
                </a:solidFill>
                <a:latin typeface="Calibri" pitchFamily="34" charset="0"/>
                <a:ea typeface="Calibri" pitchFamily="34" charset="-122"/>
                <a:cs typeface="Calibri" pitchFamily="34" charset="-120"/>
              </a:rPr>
              <a:t>→ Virgem mestiça, pele morena, fala náhuatl</a:t>
            </a:r>
            <a:endParaRPr lang="en-US" sz="1200" dirty="0"/>
          </a:p>
          <a:p>
            <a:pPr marL="0" indent="0">
              <a:buNone/>
            </a:pPr>
            <a:r>
              <a:rPr lang="en-US" sz="1200" dirty="0">
                <a:solidFill>
                  <a:srgbClr val="FFFFFF"/>
                </a:solidFill>
                <a:latin typeface="Calibri" pitchFamily="34" charset="0"/>
                <a:ea typeface="Calibri" pitchFamily="34" charset="-122"/>
                <a:cs typeface="Calibri" pitchFamily="34" charset="-120"/>
              </a:rPr>
              <a:t>→ Apareceu em 1531 a Juan Diego, indígena pobre</a:t>
            </a:r>
            <a:endParaRPr lang="en-US" sz="1200" dirty="0"/>
          </a:p>
          <a:p>
            <a:pPr marL="0" indent="0">
              <a:buNone/>
            </a:pPr>
            <a:r>
              <a:rPr lang="en-US" sz="1200" dirty="0">
                <a:solidFill>
                  <a:srgbClr val="FFFFFF"/>
                </a:solidFill>
                <a:latin typeface="Calibri" pitchFamily="34" charset="0"/>
                <a:ea typeface="Calibri" pitchFamily="34" charset="-122"/>
                <a:cs typeface="Calibri" pitchFamily="34" charset="-120"/>
              </a:rPr>
              <a:t>→ Símbolo do povo mexicano mestiço e indígena</a:t>
            </a:r>
            <a:endParaRPr lang="en-US" sz="1200" dirty="0"/>
          </a:p>
        </p:txBody>
      </p:sp>
      <p:sp>
        <p:nvSpPr>
          <p:cNvPr id="7" name="Shape 5"/>
          <p:cNvSpPr/>
          <p:nvPr/>
        </p:nvSpPr>
        <p:spPr>
          <a:xfrm>
            <a:off x="4572000" y="1645920"/>
            <a:ext cx="0" cy="2011680"/>
          </a:xfrm>
          <a:prstGeom prst="line">
            <a:avLst/>
          </a:prstGeom>
          <a:noFill/>
          <a:ln w="19050">
            <a:solidFill>
              <a:srgbClr val="C9A84C"/>
            </a:solidFill>
            <a:prstDash val="solid"/>
          </a:ln>
        </p:spPr>
      </p:sp>
      <p:sp>
        <p:nvSpPr>
          <p:cNvPr id="8" name="Text 6"/>
          <p:cNvSpPr/>
          <p:nvPr/>
        </p:nvSpPr>
        <p:spPr>
          <a:xfrm>
            <a:off x="4754880" y="1600200"/>
            <a:ext cx="2640639" cy="2331720"/>
          </a:xfrm>
          <a:prstGeom prst="rect">
            <a:avLst/>
          </a:prstGeom>
          <a:noFill/>
          <a:ln/>
        </p:spPr>
        <p:txBody>
          <a:bodyPr wrap="square" rtlCol="0" anchor="ctr"/>
          <a:lstStyle/>
          <a:p>
            <a:pPr marL="0" indent="0">
              <a:buNone/>
            </a:pPr>
            <a:r>
              <a:rPr lang="en-US" sz="1200" dirty="0">
                <a:solidFill>
                  <a:srgbClr val="BBBBBB"/>
                </a:solidFill>
                <a:latin typeface="Calibri" pitchFamily="34" charset="0"/>
                <a:ea typeface="Calibri" pitchFamily="34" charset="-122"/>
                <a:cs typeface="Calibri" pitchFamily="34" charset="-120"/>
              </a:rPr>
              <a:t>TROPAS REALISTAS</a:t>
            </a:r>
            <a:endParaRPr lang="en-US" sz="1200" dirty="0"/>
          </a:p>
          <a:p>
            <a:pPr marL="0" indent="0">
              <a:buNone/>
            </a:pPr>
            <a:endParaRPr lang="en-US" sz="1200" dirty="0"/>
          </a:p>
          <a:p>
            <a:pPr marL="0" indent="0">
              <a:buNone/>
            </a:pPr>
            <a:r>
              <a:rPr lang="en-US" sz="1200" dirty="0">
                <a:solidFill>
                  <a:srgbClr val="BBBBBB"/>
                </a:solidFill>
                <a:latin typeface="Calibri" pitchFamily="34" charset="0"/>
                <a:ea typeface="Calibri" pitchFamily="34" charset="-122"/>
                <a:cs typeface="Calibri" pitchFamily="34" charset="-120"/>
              </a:rPr>
              <a:t>NOSSA SENHORA DOS REMÉDIOS</a:t>
            </a:r>
            <a:endParaRPr lang="en-US" sz="1200" dirty="0"/>
          </a:p>
          <a:p>
            <a:pPr marL="0" indent="0">
              <a:buNone/>
            </a:pPr>
            <a:r>
              <a:rPr lang="en-US" sz="1200" dirty="0">
                <a:solidFill>
                  <a:srgbClr val="BBBBBB"/>
                </a:solidFill>
                <a:latin typeface="Calibri" pitchFamily="34" charset="0"/>
                <a:ea typeface="Calibri" pitchFamily="34" charset="-122"/>
                <a:cs typeface="Calibri" pitchFamily="34" charset="-120"/>
              </a:rPr>
              <a:t>→ Virgem espanhola, trazida pelos conquistadores</a:t>
            </a:r>
            <a:endParaRPr lang="en-US" sz="1200" dirty="0"/>
          </a:p>
          <a:p>
            <a:pPr marL="0" indent="0">
              <a:buNone/>
            </a:pPr>
            <a:r>
              <a:rPr lang="en-US" sz="1200" dirty="0">
                <a:solidFill>
                  <a:srgbClr val="BBBBBB"/>
                </a:solidFill>
                <a:latin typeface="Calibri" pitchFamily="34" charset="0"/>
                <a:ea typeface="Calibri" pitchFamily="34" charset="-122"/>
                <a:cs typeface="Calibri" pitchFamily="34" charset="-120"/>
              </a:rPr>
              <a:t>→ Símbolo da ordem colonial europeia</a:t>
            </a:r>
            <a:endParaRPr lang="en-US" sz="1200" dirty="0"/>
          </a:p>
          <a:p>
            <a:pPr marL="0" indent="0">
              <a:buNone/>
            </a:pPr>
            <a:r>
              <a:rPr lang="en-US" sz="1200" dirty="0">
                <a:solidFill>
                  <a:srgbClr val="BBBBBB"/>
                </a:solidFill>
                <a:latin typeface="Calibri" pitchFamily="34" charset="0"/>
                <a:ea typeface="Calibri" pitchFamily="34" charset="-122"/>
                <a:cs typeface="Calibri" pitchFamily="34" charset="-120"/>
              </a:rPr>
              <a:t>→ Representava a Coroa e a Igreja peninsular</a:t>
            </a:r>
            <a:endParaRPr lang="en-US" sz="1200" dirty="0"/>
          </a:p>
        </p:txBody>
      </p:sp>
      <p:sp>
        <p:nvSpPr>
          <p:cNvPr id="9" name="Text 7"/>
          <p:cNvSpPr/>
          <p:nvPr/>
        </p:nvSpPr>
        <p:spPr>
          <a:xfrm>
            <a:off x="457200" y="4160520"/>
            <a:ext cx="8229600" cy="594360"/>
          </a:xfrm>
          <a:prstGeom prst="rect">
            <a:avLst/>
          </a:prstGeom>
          <a:noFill/>
          <a:ln/>
        </p:spPr>
        <p:txBody>
          <a:bodyPr wrap="square" rtlCol="0" anchor="ctr"/>
          <a:lstStyle/>
          <a:p>
            <a:pPr marL="0" indent="0" algn="ctr">
              <a:buNone/>
            </a:pPr>
            <a:r>
              <a:rPr lang="en-US" sz="1300" i="1" dirty="0">
                <a:solidFill>
                  <a:srgbClr val="C9A84C"/>
                </a:solidFill>
                <a:latin typeface="Calibri" pitchFamily="34" charset="0"/>
                <a:ea typeface="Calibri" pitchFamily="34" charset="-122"/>
                <a:cs typeface="Calibri" pitchFamily="34" charset="-120"/>
              </a:rPr>
              <a:t>Cada exército declarava, pelo símbolo que carregava, a qual povo pertencia.</a:t>
            </a:r>
            <a:endParaRPr lang="en-US" sz="1300" dirty="0"/>
          </a:p>
        </p:txBody>
      </p:sp>
      <p:pic>
        <p:nvPicPr>
          <p:cNvPr id="10" name="Imagem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6393" y="1162276"/>
            <a:ext cx="1098378" cy="1640359"/>
          </a:xfrm>
          <a:prstGeom prst="rect">
            <a:avLst/>
          </a:prstGeom>
        </p:spPr>
      </p:pic>
      <p:pic>
        <p:nvPicPr>
          <p:cNvPr id="1026" name="Picture 2" descr="https://upload.wikimedia.org/wikipedia/commons/8/8d/Guadalupe_Tilma.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85254" y="1552008"/>
            <a:ext cx="1287321" cy="202527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7F3EE"/>
        </a:solidFill>
        <a:effectLst/>
      </p:bgPr>
    </p:bg>
    <p:spTree>
      <p:nvGrpSpPr>
        <p:cNvPr id="1" name=""/>
        <p:cNvGrpSpPr/>
        <p:nvPr/>
      </p:nvGrpSpPr>
      <p:grpSpPr>
        <a:xfrm>
          <a:off x="0" y="0"/>
          <a:ext cx="0" cy="0"/>
          <a:chOff x="0" y="0"/>
          <a:chExt cx="0" cy="0"/>
        </a:xfrm>
      </p:grpSpPr>
      <p:sp>
        <p:nvSpPr>
          <p:cNvPr id="2" name="Shape 0"/>
          <p:cNvSpPr/>
          <p:nvPr/>
        </p:nvSpPr>
        <p:spPr>
          <a:xfrm>
            <a:off x="0" y="0"/>
            <a:ext cx="9144000" cy="777240"/>
          </a:xfrm>
          <a:prstGeom prst="rect">
            <a:avLst/>
          </a:prstGeom>
          <a:solidFill>
            <a:srgbClr val="1A1A2E"/>
          </a:solidFill>
          <a:ln/>
        </p:spPr>
      </p:sp>
      <p:sp>
        <p:nvSpPr>
          <p:cNvPr id="3" name="Text 1"/>
          <p:cNvSpPr/>
          <p:nvPr/>
        </p:nvSpPr>
        <p:spPr>
          <a:xfrm>
            <a:off x="457200" y="0"/>
            <a:ext cx="8229600" cy="777240"/>
          </a:xfrm>
          <a:prstGeom prst="rect">
            <a:avLst/>
          </a:prstGeom>
          <a:noFill/>
          <a:ln/>
        </p:spPr>
        <p:txBody>
          <a:bodyPr wrap="square" rtlCol="0" anchor="ctr"/>
          <a:lstStyle/>
          <a:p>
            <a:pPr marL="0" indent="0">
              <a:buNone/>
            </a:pPr>
            <a:r>
              <a:rPr lang="en-US" sz="2200" b="1" dirty="0">
                <a:solidFill>
                  <a:srgbClr val="C9A84C"/>
                </a:solidFill>
                <a:latin typeface="Cambria" pitchFamily="34" charset="0"/>
                <a:ea typeface="Cambria" pitchFamily="34" charset="-122"/>
                <a:cs typeface="Cambria" pitchFamily="34" charset="-120"/>
              </a:rPr>
              <a:t>CURIOSIDADE: O LENÇO DE MORELOS</a:t>
            </a:r>
            <a:endParaRPr lang="en-US" sz="2200" dirty="0"/>
          </a:p>
        </p:txBody>
      </p:sp>
      <p:pic>
        <p:nvPicPr>
          <p:cNvPr id="4" name="Image 0" descr="/home/claude/imgs_real/morelos_retrato.png"/>
          <p:cNvPicPr>
            <a:picLocks noChangeAspect="1"/>
          </p:cNvPicPr>
          <p:nvPr/>
        </p:nvPicPr>
        <p:blipFill>
          <a:blip r:embed="rId3"/>
          <a:stretch>
            <a:fillRect/>
          </a:stretch>
        </p:blipFill>
        <p:spPr>
          <a:xfrm>
            <a:off x="320040" y="868680"/>
            <a:ext cx="2011680" cy="3017520"/>
          </a:xfrm>
          <a:prstGeom prst="rect">
            <a:avLst/>
          </a:prstGeom>
          <a:effectLst>
            <a:outerShdw blurRad="101600" dist="38100" dir="2700000" algn="bl" rotWithShape="0">
              <a:srgbClr val="000000">
                <a:alpha val="18000"/>
              </a:srgbClr>
            </a:outerShdw>
          </a:effectLst>
        </p:spPr>
      </p:pic>
      <p:sp>
        <p:nvSpPr>
          <p:cNvPr id="5" name="Shape 2"/>
          <p:cNvSpPr/>
          <p:nvPr/>
        </p:nvSpPr>
        <p:spPr>
          <a:xfrm>
            <a:off x="2560320" y="868680"/>
            <a:ext cx="6217920" cy="4069080"/>
          </a:xfrm>
          <a:prstGeom prst="roundRect">
            <a:avLst>
              <a:gd name="adj" fmla="val 1798"/>
            </a:avLst>
          </a:prstGeom>
          <a:solidFill>
            <a:srgbClr val="FDF6E3"/>
          </a:solidFill>
          <a:ln/>
          <a:effectLst>
            <a:outerShdw blurRad="101600" dist="38100" dir="2700000" algn="bl" rotWithShape="0">
              <a:srgbClr val="000000">
                <a:alpha val="18000"/>
              </a:srgbClr>
            </a:outerShdw>
          </a:effectLst>
        </p:spPr>
      </p:sp>
      <p:sp>
        <p:nvSpPr>
          <p:cNvPr id="6" name="Text 3"/>
          <p:cNvSpPr/>
          <p:nvPr/>
        </p:nvSpPr>
        <p:spPr>
          <a:xfrm>
            <a:off x="2743200" y="1005840"/>
            <a:ext cx="5852160" cy="640080"/>
          </a:xfrm>
          <a:prstGeom prst="rect">
            <a:avLst/>
          </a:prstGeom>
          <a:noFill/>
          <a:ln/>
        </p:spPr>
        <p:txBody>
          <a:bodyPr wrap="square" rtlCol="0" anchor="ctr"/>
          <a:lstStyle/>
          <a:p>
            <a:pPr marL="0" indent="0">
              <a:buNone/>
            </a:pPr>
            <a:r>
              <a:rPr lang="en-US" sz="1300" dirty="0">
                <a:solidFill>
                  <a:srgbClr val="1A1A2E"/>
                </a:solidFill>
                <a:latin typeface="Calibri" pitchFamily="34" charset="0"/>
                <a:ea typeface="Calibri" pitchFamily="34" charset="-122"/>
                <a:cs typeface="Calibri" pitchFamily="34" charset="-120"/>
              </a:rPr>
              <a:t>Em praticamente todos os retratos de Morelos — incluindo o mural de O'Gorman — ele aparece com um lenço amarrado na cabeça.</a:t>
            </a:r>
            <a:endParaRPr lang="en-US" sz="1300" dirty="0"/>
          </a:p>
        </p:txBody>
      </p:sp>
      <p:sp>
        <p:nvSpPr>
          <p:cNvPr id="7" name="Text 4"/>
          <p:cNvSpPr/>
          <p:nvPr/>
        </p:nvSpPr>
        <p:spPr>
          <a:xfrm>
            <a:off x="2743200" y="1691640"/>
            <a:ext cx="5852160" cy="411480"/>
          </a:xfrm>
          <a:prstGeom prst="rect">
            <a:avLst/>
          </a:prstGeom>
          <a:noFill/>
          <a:ln/>
        </p:spPr>
        <p:txBody>
          <a:bodyPr wrap="square" rtlCol="0" anchor="ctr"/>
          <a:lstStyle/>
          <a:p>
            <a:pPr marL="0" indent="0">
              <a:buNone/>
            </a:pPr>
            <a:r>
              <a:rPr lang="en-US" sz="1800" b="1" dirty="0">
                <a:solidFill>
                  <a:srgbClr val="C0392B"/>
                </a:solidFill>
                <a:latin typeface="Cambria" pitchFamily="34" charset="0"/>
                <a:ea typeface="Cambria" pitchFamily="34" charset="-122"/>
                <a:cs typeface="Cambria" pitchFamily="34" charset="-120"/>
              </a:rPr>
              <a:t>Por quê?</a:t>
            </a:r>
            <a:endParaRPr lang="en-US" sz="1800" dirty="0"/>
          </a:p>
        </p:txBody>
      </p:sp>
      <p:sp>
        <p:nvSpPr>
          <p:cNvPr id="8" name="Text 5"/>
          <p:cNvSpPr/>
          <p:nvPr/>
        </p:nvSpPr>
        <p:spPr>
          <a:xfrm>
            <a:off x="2743200" y="2148840"/>
            <a:ext cx="5852160" cy="2697480"/>
          </a:xfrm>
          <a:prstGeom prst="rect">
            <a:avLst/>
          </a:prstGeom>
          <a:noFill/>
          <a:ln/>
        </p:spPr>
        <p:txBody>
          <a:bodyPr wrap="square" rtlCol="0" anchor="ctr"/>
          <a:lstStyle/>
          <a:p>
            <a:pPr marL="0" indent="0">
              <a:buNone/>
            </a:pPr>
            <a:r>
              <a:rPr lang="en-US" sz="1300" dirty="0">
                <a:solidFill>
                  <a:srgbClr val="1A1A2E"/>
                </a:solidFill>
                <a:latin typeface="Calibri" pitchFamily="34" charset="0"/>
                <a:ea typeface="Calibri" pitchFamily="34" charset="-122"/>
                <a:cs typeface="Calibri" pitchFamily="34" charset="-120"/>
              </a:rPr>
              <a:t>Morelos sofria de enxaqueca crônica. Para aliviar as crises, molhava o lenço e acrescentava ramos medicinais umedecidos em álcool, amarrando tudo em volta da cabeça.</a:t>
            </a:r>
            <a:endParaRPr lang="en-US" sz="1300" dirty="0"/>
          </a:p>
          <a:p>
            <a:pPr marL="0" indent="0">
              <a:buNone/>
            </a:pPr>
            <a:endParaRPr lang="en-US" sz="1300" dirty="0"/>
          </a:p>
          <a:p>
            <a:pPr marL="0" indent="0">
              <a:buNone/>
            </a:pPr>
            <a:r>
              <a:rPr lang="en-US" sz="1300" dirty="0">
                <a:solidFill>
                  <a:srgbClr val="1A1A2E"/>
                </a:solidFill>
                <a:latin typeface="Calibri" pitchFamily="34" charset="0"/>
                <a:ea typeface="Calibri" pitchFamily="34" charset="-122"/>
                <a:cs typeface="Calibri" pitchFamily="34" charset="-120"/>
              </a:rPr>
              <a:t>O acessório que se tornou símbolo de um herói nacional nasceu como remédio caseiro para dor de cabeça.</a:t>
            </a:r>
            <a:endParaRPr lang="en-US" sz="1300" dirty="0"/>
          </a:p>
          <a:p>
            <a:pPr marL="0" indent="0">
              <a:buNone/>
            </a:pPr>
            <a:endParaRPr lang="en-US" sz="1300" dirty="0"/>
          </a:p>
          <a:p>
            <a:pPr marL="0" indent="0">
              <a:buNone/>
            </a:pPr>
            <a:r>
              <a:rPr lang="en-US" sz="1300" dirty="0">
                <a:solidFill>
                  <a:srgbClr val="1A1A2E"/>
                </a:solidFill>
                <a:latin typeface="Calibri" pitchFamily="34" charset="0"/>
                <a:ea typeface="Calibri" pitchFamily="34" charset="-122"/>
                <a:cs typeface="Calibri" pitchFamily="34" charset="-120"/>
              </a:rPr>
              <a:t>Na guerra, mesmo sob pressão, batalhas e fugas, Morelos continuava sendo um homem com enxaqueca. O lenço é o sinal mais humano que ficou de um dos maiores líderes da história latino-americana.</a:t>
            </a:r>
            <a:endParaRPr lang="en-US" sz="13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1A1A2E"/>
        </a:solidFill>
        <a:effectLst/>
      </p:bgPr>
    </p:bg>
    <p:spTree>
      <p:nvGrpSpPr>
        <p:cNvPr id="1" name=""/>
        <p:cNvGrpSpPr/>
        <p:nvPr/>
      </p:nvGrpSpPr>
      <p:grpSpPr>
        <a:xfrm>
          <a:off x="0" y="0"/>
          <a:ext cx="0" cy="0"/>
          <a:chOff x="0" y="0"/>
          <a:chExt cx="0" cy="0"/>
        </a:xfrm>
      </p:grpSpPr>
      <p:sp>
        <p:nvSpPr>
          <p:cNvPr id="2" name="Shape 0"/>
          <p:cNvSpPr/>
          <p:nvPr/>
        </p:nvSpPr>
        <p:spPr>
          <a:xfrm>
            <a:off x="0" y="0"/>
            <a:ext cx="9144000" cy="777240"/>
          </a:xfrm>
          <a:prstGeom prst="rect">
            <a:avLst/>
          </a:prstGeom>
          <a:solidFill>
            <a:srgbClr val="C0392B"/>
          </a:solidFill>
          <a:ln/>
        </p:spPr>
      </p:sp>
      <p:sp>
        <p:nvSpPr>
          <p:cNvPr id="3" name="Text 1"/>
          <p:cNvSpPr/>
          <p:nvPr/>
        </p:nvSpPr>
        <p:spPr>
          <a:xfrm>
            <a:off x="457200" y="0"/>
            <a:ext cx="8229600" cy="777240"/>
          </a:xfrm>
          <a:prstGeom prst="rect">
            <a:avLst/>
          </a:prstGeom>
          <a:noFill/>
          <a:ln/>
        </p:spPr>
        <p:txBody>
          <a:bodyPr wrap="square" rtlCol="0" anchor="ctr"/>
          <a:lstStyle/>
          <a:p>
            <a:pPr marL="0" indent="0">
              <a:buNone/>
            </a:pPr>
            <a:r>
              <a:rPr lang="en-US" sz="1800" b="1" dirty="0">
                <a:solidFill>
                  <a:srgbClr val="FFFFFF"/>
                </a:solidFill>
                <a:latin typeface="Cambria" pitchFamily="34" charset="0"/>
                <a:ea typeface="Cambria" pitchFamily="34" charset="-122"/>
                <a:cs typeface="Cambria" pitchFamily="34" charset="-120"/>
              </a:rPr>
              <a:t>INDEPENDÊNCIA DE 1821: QUEM GANHOU? QUEM PERDEU?</a:t>
            </a:r>
            <a:endParaRPr lang="en-US" sz="1800" dirty="0"/>
          </a:p>
        </p:txBody>
      </p:sp>
      <p:sp>
        <p:nvSpPr>
          <p:cNvPr id="4" name="Shape 2"/>
          <p:cNvSpPr/>
          <p:nvPr/>
        </p:nvSpPr>
        <p:spPr>
          <a:xfrm>
            <a:off x="365760" y="914400"/>
            <a:ext cx="3977640" cy="4023360"/>
          </a:xfrm>
          <a:prstGeom prst="rect">
            <a:avLst/>
          </a:prstGeom>
          <a:solidFill>
            <a:srgbClr val="001A00"/>
          </a:solidFill>
          <a:ln/>
          <a:effectLst>
            <a:outerShdw blurRad="101600" dist="38100" dir="2700000" algn="bl" rotWithShape="0">
              <a:srgbClr val="000000">
                <a:alpha val="18000"/>
              </a:srgbClr>
            </a:outerShdw>
          </a:effectLst>
        </p:spPr>
      </p:sp>
      <p:sp>
        <p:nvSpPr>
          <p:cNvPr id="5" name="Text 3"/>
          <p:cNvSpPr/>
          <p:nvPr/>
        </p:nvSpPr>
        <p:spPr>
          <a:xfrm>
            <a:off x="457200" y="1005840"/>
            <a:ext cx="3794760" cy="457200"/>
          </a:xfrm>
          <a:prstGeom prst="rect">
            <a:avLst/>
          </a:prstGeom>
          <a:noFill/>
          <a:ln/>
        </p:spPr>
        <p:txBody>
          <a:bodyPr wrap="square" rtlCol="0" anchor="ctr"/>
          <a:lstStyle/>
          <a:p>
            <a:pPr marL="0" indent="0">
              <a:buNone/>
            </a:pPr>
            <a:r>
              <a:rPr lang="en-US" sz="1600" b="1" dirty="0">
                <a:solidFill>
                  <a:srgbClr val="66BB6A"/>
                </a:solidFill>
                <a:latin typeface="Cambria" pitchFamily="34" charset="0"/>
                <a:ea typeface="Cambria" pitchFamily="34" charset="-122"/>
                <a:cs typeface="Cambria" pitchFamily="34" charset="-120"/>
              </a:rPr>
              <a:t>GANHARAM</a:t>
            </a:r>
            <a:endParaRPr lang="en-US" sz="1600" dirty="0"/>
          </a:p>
        </p:txBody>
      </p:sp>
      <p:sp>
        <p:nvSpPr>
          <p:cNvPr id="6" name="Text 4"/>
          <p:cNvSpPr/>
          <p:nvPr/>
        </p:nvSpPr>
        <p:spPr>
          <a:xfrm>
            <a:off x="502920" y="1572768"/>
            <a:ext cx="3703320" cy="566928"/>
          </a:xfrm>
          <a:prstGeom prst="rect">
            <a:avLst/>
          </a:prstGeom>
          <a:noFill/>
          <a:ln/>
        </p:spPr>
        <p:txBody>
          <a:bodyPr wrap="square" rtlCol="0" anchor="ctr"/>
          <a:lstStyle/>
          <a:p>
            <a:pPr marL="0" indent="0">
              <a:buNone/>
            </a:pPr>
            <a:r>
              <a:rPr lang="en-US" sz="1200" dirty="0">
                <a:solidFill>
                  <a:srgbClr val="FFFFFF"/>
                </a:solidFill>
                <a:latin typeface="Calibri" pitchFamily="34" charset="0"/>
                <a:ea typeface="Calibri" pitchFamily="34" charset="-122"/>
                <a:cs typeface="Calibri" pitchFamily="34" charset="-120"/>
              </a:rPr>
              <a:t>✓  </a:t>
            </a:r>
            <a:r>
              <a:rPr lang="en-US" sz="1200" dirty="0" err="1" smtClean="0">
                <a:solidFill>
                  <a:srgbClr val="FFFFFF"/>
                </a:solidFill>
                <a:latin typeface="Calibri" pitchFamily="34" charset="0"/>
                <a:ea typeface="Calibri" pitchFamily="34" charset="-122"/>
                <a:cs typeface="Calibri" pitchFamily="34" charset="-120"/>
              </a:rPr>
              <a:t>Criollos</a:t>
            </a:r>
            <a:r>
              <a:rPr lang="en-US" sz="1200" dirty="0" smtClean="0">
                <a:solidFill>
                  <a:srgbClr val="FFFFFF"/>
                </a:solidFill>
                <a:latin typeface="Calibri" pitchFamily="34" charset="0"/>
                <a:ea typeface="Calibri" pitchFamily="34" charset="-122"/>
                <a:cs typeface="Calibri" pitchFamily="34" charset="-120"/>
              </a:rPr>
              <a:t> </a:t>
            </a:r>
            <a:r>
              <a:rPr lang="en-US" sz="1200" dirty="0">
                <a:solidFill>
                  <a:srgbClr val="FFFFFF"/>
                </a:solidFill>
                <a:latin typeface="Calibri" pitchFamily="34" charset="0"/>
                <a:ea typeface="Calibri" pitchFamily="34" charset="-122"/>
                <a:cs typeface="Calibri" pitchFamily="34" charset="-120"/>
              </a:rPr>
              <a:t>proprietários de terra</a:t>
            </a:r>
            <a:endParaRPr lang="en-US" sz="1200" dirty="0"/>
          </a:p>
        </p:txBody>
      </p:sp>
      <p:sp>
        <p:nvSpPr>
          <p:cNvPr id="7" name="Text 5"/>
          <p:cNvSpPr/>
          <p:nvPr/>
        </p:nvSpPr>
        <p:spPr>
          <a:xfrm>
            <a:off x="502920" y="2194560"/>
            <a:ext cx="3703320" cy="566928"/>
          </a:xfrm>
          <a:prstGeom prst="rect">
            <a:avLst/>
          </a:prstGeom>
          <a:noFill/>
          <a:ln/>
        </p:spPr>
        <p:txBody>
          <a:bodyPr wrap="square" rtlCol="0" anchor="ctr"/>
          <a:lstStyle/>
          <a:p>
            <a:pPr marL="0" indent="0">
              <a:buNone/>
            </a:pPr>
            <a:r>
              <a:rPr lang="en-US" sz="1200" dirty="0">
                <a:solidFill>
                  <a:srgbClr val="FFFFFF"/>
                </a:solidFill>
                <a:latin typeface="Calibri" pitchFamily="34" charset="0"/>
                <a:ea typeface="Calibri" pitchFamily="34" charset="-122"/>
                <a:cs typeface="Calibri" pitchFamily="34" charset="-120"/>
              </a:rPr>
              <a:t>✓  Alta hierarquia da Igreja Católica</a:t>
            </a:r>
            <a:endParaRPr lang="en-US" sz="1200" dirty="0"/>
          </a:p>
        </p:txBody>
      </p:sp>
      <p:sp>
        <p:nvSpPr>
          <p:cNvPr id="8" name="Text 6"/>
          <p:cNvSpPr/>
          <p:nvPr/>
        </p:nvSpPr>
        <p:spPr>
          <a:xfrm>
            <a:off x="502920" y="2816352"/>
            <a:ext cx="3703320" cy="566928"/>
          </a:xfrm>
          <a:prstGeom prst="rect">
            <a:avLst/>
          </a:prstGeom>
          <a:noFill/>
          <a:ln/>
        </p:spPr>
        <p:txBody>
          <a:bodyPr wrap="square" rtlCol="0" anchor="ctr"/>
          <a:lstStyle/>
          <a:p>
            <a:pPr marL="0" indent="0">
              <a:buNone/>
            </a:pPr>
            <a:r>
              <a:rPr lang="en-US" sz="1200" dirty="0">
                <a:solidFill>
                  <a:srgbClr val="FFFFFF"/>
                </a:solidFill>
                <a:latin typeface="Calibri" pitchFamily="34" charset="0"/>
                <a:ea typeface="Calibri" pitchFamily="34" charset="-122"/>
                <a:cs typeface="Calibri" pitchFamily="34" charset="-120"/>
              </a:rPr>
              <a:t>✓  </a:t>
            </a:r>
            <a:r>
              <a:rPr lang="en-US" sz="1200" dirty="0" err="1">
                <a:solidFill>
                  <a:srgbClr val="FFFFFF"/>
                </a:solidFill>
                <a:latin typeface="Calibri" pitchFamily="34" charset="0"/>
                <a:ea typeface="Calibri" pitchFamily="34" charset="-122"/>
                <a:cs typeface="Calibri" pitchFamily="34" charset="-120"/>
              </a:rPr>
              <a:t>Comerciantes</a:t>
            </a:r>
            <a:r>
              <a:rPr lang="en-US" sz="1200" dirty="0">
                <a:solidFill>
                  <a:srgbClr val="FFFFFF"/>
                </a:solidFill>
                <a:latin typeface="Calibri" pitchFamily="34" charset="0"/>
                <a:ea typeface="Calibri" pitchFamily="34" charset="-122"/>
                <a:cs typeface="Calibri" pitchFamily="34" charset="-120"/>
              </a:rPr>
              <a:t> </a:t>
            </a:r>
            <a:r>
              <a:rPr lang="en-US" sz="1200" dirty="0" err="1" smtClean="0">
                <a:solidFill>
                  <a:srgbClr val="FFFFFF"/>
                </a:solidFill>
                <a:latin typeface="Calibri" pitchFamily="34" charset="0"/>
                <a:ea typeface="Calibri" pitchFamily="34" charset="-122"/>
                <a:cs typeface="Calibri" pitchFamily="34" charset="-120"/>
              </a:rPr>
              <a:t>criollos</a:t>
            </a:r>
            <a:endParaRPr lang="en-US" sz="1200" dirty="0"/>
          </a:p>
        </p:txBody>
      </p:sp>
      <p:sp>
        <p:nvSpPr>
          <p:cNvPr id="9" name="Text 7"/>
          <p:cNvSpPr/>
          <p:nvPr/>
        </p:nvSpPr>
        <p:spPr>
          <a:xfrm>
            <a:off x="502920" y="3438144"/>
            <a:ext cx="3703320" cy="566928"/>
          </a:xfrm>
          <a:prstGeom prst="rect">
            <a:avLst/>
          </a:prstGeom>
          <a:noFill/>
          <a:ln/>
        </p:spPr>
        <p:txBody>
          <a:bodyPr wrap="square" rtlCol="0" anchor="ctr"/>
          <a:lstStyle/>
          <a:p>
            <a:pPr marL="0" indent="0">
              <a:buNone/>
            </a:pPr>
            <a:r>
              <a:rPr lang="en-US" sz="1200" dirty="0">
                <a:solidFill>
                  <a:srgbClr val="FFFFFF"/>
                </a:solidFill>
                <a:latin typeface="Calibri" pitchFamily="34" charset="0"/>
                <a:ea typeface="Calibri" pitchFamily="34" charset="-122"/>
                <a:cs typeface="Calibri" pitchFamily="34" charset="-120"/>
              </a:rPr>
              <a:t>✓  Militares aliados de Iturbide</a:t>
            </a:r>
            <a:endParaRPr lang="en-US" sz="1200" dirty="0"/>
          </a:p>
        </p:txBody>
      </p:sp>
      <p:sp>
        <p:nvSpPr>
          <p:cNvPr id="10" name="Text 8"/>
          <p:cNvSpPr/>
          <p:nvPr/>
        </p:nvSpPr>
        <p:spPr>
          <a:xfrm>
            <a:off x="502920" y="4059936"/>
            <a:ext cx="3703320" cy="566928"/>
          </a:xfrm>
          <a:prstGeom prst="rect">
            <a:avLst/>
          </a:prstGeom>
          <a:noFill/>
          <a:ln/>
        </p:spPr>
        <p:txBody>
          <a:bodyPr wrap="square" rtlCol="0" anchor="ctr"/>
          <a:lstStyle/>
          <a:p>
            <a:pPr marL="0" indent="0">
              <a:buNone/>
            </a:pPr>
            <a:r>
              <a:rPr lang="en-US" sz="1200" dirty="0">
                <a:solidFill>
                  <a:srgbClr val="FFFFFF"/>
                </a:solidFill>
                <a:latin typeface="Calibri" pitchFamily="34" charset="0"/>
                <a:ea typeface="Calibri" pitchFamily="34" charset="-122"/>
                <a:cs typeface="Calibri" pitchFamily="34" charset="-120"/>
              </a:rPr>
              <a:t>✓  Elite que fugia das reformas liberais de Cádiz</a:t>
            </a:r>
            <a:endParaRPr lang="en-US" sz="1200" dirty="0"/>
          </a:p>
        </p:txBody>
      </p:sp>
      <p:sp>
        <p:nvSpPr>
          <p:cNvPr id="11" name="Shape 9"/>
          <p:cNvSpPr/>
          <p:nvPr/>
        </p:nvSpPr>
        <p:spPr>
          <a:xfrm>
            <a:off x="4800600" y="914400"/>
            <a:ext cx="3977640" cy="4023360"/>
          </a:xfrm>
          <a:prstGeom prst="rect">
            <a:avLst/>
          </a:prstGeom>
          <a:solidFill>
            <a:srgbClr val="2A0000"/>
          </a:solidFill>
          <a:ln/>
          <a:effectLst>
            <a:outerShdw blurRad="101600" dist="38100" dir="2700000" algn="bl" rotWithShape="0">
              <a:srgbClr val="000000">
                <a:alpha val="18000"/>
              </a:srgbClr>
            </a:outerShdw>
          </a:effectLst>
        </p:spPr>
      </p:sp>
      <p:sp>
        <p:nvSpPr>
          <p:cNvPr id="12" name="Text 10"/>
          <p:cNvSpPr/>
          <p:nvPr/>
        </p:nvSpPr>
        <p:spPr>
          <a:xfrm>
            <a:off x="4892040" y="1005840"/>
            <a:ext cx="3794760" cy="457200"/>
          </a:xfrm>
          <a:prstGeom prst="rect">
            <a:avLst/>
          </a:prstGeom>
          <a:noFill/>
          <a:ln/>
        </p:spPr>
        <p:txBody>
          <a:bodyPr wrap="square" rtlCol="0" anchor="ctr"/>
          <a:lstStyle/>
          <a:p>
            <a:pPr marL="0" indent="0">
              <a:buNone/>
            </a:pPr>
            <a:r>
              <a:rPr lang="en-US" sz="1600" b="1" dirty="0">
                <a:solidFill>
                  <a:srgbClr val="EF5350"/>
                </a:solidFill>
                <a:latin typeface="Cambria" pitchFamily="34" charset="0"/>
                <a:ea typeface="Cambria" pitchFamily="34" charset="-122"/>
                <a:cs typeface="Cambria" pitchFamily="34" charset="-120"/>
              </a:rPr>
              <a:t>PERDERAM</a:t>
            </a:r>
            <a:endParaRPr lang="en-US" sz="1600" dirty="0"/>
          </a:p>
        </p:txBody>
      </p:sp>
      <p:sp>
        <p:nvSpPr>
          <p:cNvPr id="13" name="Text 11"/>
          <p:cNvSpPr/>
          <p:nvPr/>
        </p:nvSpPr>
        <p:spPr>
          <a:xfrm>
            <a:off x="4937760" y="1572768"/>
            <a:ext cx="3703320" cy="566928"/>
          </a:xfrm>
          <a:prstGeom prst="rect">
            <a:avLst/>
          </a:prstGeom>
          <a:noFill/>
          <a:ln/>
        </p:spPr>
        <p:txBody>
          <a:bodyPr wrap="square" rtlCol="0" anchor="ctr"/>
          <a:lstStyle/>
          <a:p>
            <a:pPr marL="0" indent="0">
              <a:buNone/>
            </a:pPr>
            <a:r>
              <a:rPr lang="en-US" sz="1200" dirty="0">
                <a:solidFill>
                  <a:srgbClr val="FFFFFF"/>
                </a:solidFill>
                <a:latin typeface="Calibri" pitchFamily="34" charset="0"/>
                <a:ea typeface="Calibri" pitchFamily="34" charset="-122"/>
                <a:cs typeface="Calibri" pitchFamily="34" charset="-120"/>
              </a:rPr>
              <a:t>✗  Indígenas: sem reforma agrária</a:t>
            </a:r>
            <a:endParaRPr lang="en-US" sz="1200" dirty="0"/>
          </a:p>
        </p:txBody>
      </p:sp>
      <p:sp>
        <p:nvSpPr>
          <p:cNvPr id="14" name="Text 12"/>
          <p:cNvSpPr/>
          <p:nvPr/>
        </p:nvSpPr>
        <p:spPr>
          <a:xfrm>
            <a:off x="4937760" y="2194560"/>
            <a:ext cx="3703320" cy="566928"/>
          </a:xfrm>
          <a:prstGeom prst="rect">
            <a:avLst/>
          </a:prstGeom>
          <a:noFill/>
          <a:ln/>
        </p:spPr>
        <p:txBody>
          <a:bodyPr wrap="square" rtlCol="0" anchor="ctr"/>
          <a:lstStyle/>
          <a:p>
            <a:pPr marL="0" indent="0">
              <a:buNone/>
            </a:pPr>
            <a:r>
              <a:rPr lang="en-US" sz="1200" dirty="0">
                <a:solidFill>
                  <a:srgbClr val="FFFFFF"/>
                </a:solidFill>
                <a:latin typeface="Calibri" pitchFamily="34" charset="0"/>
                <a:ea typeface="Calibri" pitchFamily="34" charset="-122"/>
                <a:cs typeface="Calibri" pitchFamily="34" charset="-120"/>
              </a:rPr>
              <a:t>✗  Pessoas negras escravizadas</a:t>
            </a:r>
            <a:endParaRPr lang="en-US" sz="1200" dirty="0"/>
          </a:p>
        </p:txBody>
      </p:sp>
      <p:sp>
        <p:nvSpPr>
          <p:cNvPr id="15" name="Text 13"/>
          <p:cNvSpPr/>
          <p:nvPr/>
        </p:nvSpPr>
        <p:spPr>
          <a:xfrm>
            <a:off x="4937760" y="2816352"/>
            <a:ext cx="3703320" cy="566928"/>
          </a:xfrm>
          <a:prstGeom prst="rect">
            <a:avLst/>
          </a:prstGeom>
          <a:noFill/>
          <a:ln/>
        </p:spPr>
        <p:txBody>
          <a:bodyPr wrap="square" rtlCol="0" anchor="ctr"/>
          <a:lstStyle/>
          <a:p>
            <a:pPr marL="0" indent="0">
              <a:buNone/>
            </a:pPr>
            <a:r>
              <a:rPr lang="en-US" sz="1200" dirty="0">
                <a:solidFill>
                  <a:srgbClr val="FFFFFF"/>
                </a:solidFill>
                <a:latin typeface="Calibri" pitchFamily="34" charset="0"/>
                <a:ea typeface="Calibri" pitchFamily="34" charset="-122"/>
                <a:cs typeface="Calibri" pitchFamily="34" charset="-120"/>
              </a:rPr>
              <a:t>✗  Camponeses: </a:t>
            </a:r>
            <a:r>
              <a:rPr lang="en-US" sz="1200" i="1" dirty="0">
                <a:solidFill>
                  <a:srgbClr val="FFFFFF"/>
                </a:solidFill>
                <a:latin typeface="Calibri" pitchFamily="34" charset="0"/>
                <a:ea typeface="Calibri" pitchFamily="34" charset="-122"/>
                <a:cs typeface="Calibri" pitchFamily="34" charset="-120"/>
              </a:rPr>
              <a:t>haciendas</a:t>
            </a:r>
            <a:r>
              <a:rPr lang="en-US" sz="1200" dirty="0">
                <a:solidFill>
                  <a:srgbClr val="FFFFFF"/>
                </a:solidFill>
                <a:latin typeface="Calibri" pitchFamily="34" charset="0"/>
                <a:ea typeface="Calibri" pitchFamily="34" charset="-122"/>
                <a:cs typeface="Calibri" pitchFamily="34" charset="-120"/>
              </a:rPr>
              <a:t> intactas</a:t>
            </a:r>
            <a:endParaRPr lang="en-US" sz="1200" dirty="0"/>
          </a:p>
        </p:txBody>
      </p:sp>
      <p:sp>
        <p:nvSpPr>
          <p:cNvPr id="16" name="Text 14"/>
          <p:cNvSpPr/>
          <p:nvPr/>
        </p:nvSpPr>
        <p:spPr>
          <a:xfrm>
            <a:off x="4937760" y="3438144"/>
            <a:ext cx="3703320" cy="566928"/>
          </a:xfrm>
          <a:prstGeom prst="rect">
            <a:avLst/>
          </a:prstGeom>
          <a:noFill/>
          <a:ln/>
        </p:spPr>
        <p:txBody>
          <a:bodyPr wrap="square" rtlCol="0" anchor="ctr"/>
          <a:lstStyle/>
          <a:p>
            <a:pPr marL="0" indent="0">
              <a:buNone/>
            </a:pPr>
            <a:r>
              <a:rPr lang="en-US" sz="1200" dirty="0">
                <a:solidFill>
                  <a:srgbClr val="FFFFFF"/>
                </a:solidFill>
                <a:latin typeface="Calibri" pitchFamily="34" charset="0"/>
                <a:ea typeface="Calibri" pitchFamily="34" charset="-122"/>
                <a:cs typeface="Calibri" pitchFamily="34" charset="-120"/>
              </a:rPr>
              <a:t>✗  Trabalhadores de minas</a:t>
            </a:r>
            <a:endParaRPr lang="en-US" sz="1200" dirty="0"/>
          </a:p>
        </p:txBody>
      </p:sp>
      <p:sp>
        <p:nvSpPr>
          <p:cNvPr id="17" name="Text 15"/>
          <p:cNvSpPr/>
          <p:nvPr/>
        </p:nvSpPr>
        <p:spPr>
          <a:xfrm>
            <a:off x="4937760" y="4059936"/>
            <a:ext cx="3703320" cy="566928"/>
          </a:xfrm>
          <a:prstGeom prst="rect">
            <a:avLst/>
          </a:prstGeom>
          <a:noFill/>
          <a:ln/>
        </p:spPr>
        <p:txBody>
          <a:bodyPr wrap="square" rtlCol="0" anchor="ctr"/>
          <a:lstStyle/>
          <a:p>
            <a:pPr marL="0" indent="0">
              <a:buNone/>
            </a:pPr>
            <a:r>
              <a:rPr lang="en-US" sz="1200" dirty="0">
                <a:solidFill>
                  <a:srgbClr val="FFFFFF"/>
                </a:solidFill>
                <a:latin typeface="Calibri" pitchFamily="34" charset="0"/>
                <a:ea typeface="Calibri" pitchFamily="34" charset="-122"/>
                <a:cs typeface="Calibri" pitchFamily="34" charset="-120"/>
              </a:rPr>
              <a:t>✗  O projeto de Hidalgo e Morelos</a:t>
            </a:r>
            <a:endParaRPr lang="en-US" sz="1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7F3EE"/>
        </a:solidFill>
        <a:effectLst/>
      </p:bgPr>
    </p:bg>
    <p:spTree>
      <p:nvGrpSpPr>
        <p:cNvPr id="1" name=""/>
        <p:cNvGrpSpPr/>
        <p:nvPr/>
      </p:nvGrpSpPr>
      <p:grpSpPr>
        <a:xfrm>
          <a:off x="0" y="0"/>
          <a:ext cx="0" cy="0"/>
          <a:chOff x="0" y="0"/>
          <a:chExt cx="0" cy="0"/>
        </a:xfrm>
      </p:grpSpPr>
      <p:sp>
        <p:nvSpPr>
          <p:cNvPr id="2" name="Shape 0"/>
          <p:cNvSpPr/>
          <p:nvPr/>
        </p:nvSpPr>
        <p:spPr>
          <a:xfrm>
            <a:off x="0" y="0"/>
            <a:ext cx="9144000" cy="777240"/>
          </a:xfrm>
          <a:prstGeom prst="rect">
            <a:avLst/>
          </a:prstGeom>
          <a:solidFill>
            <a:srgbClr val="1A1A2E"/>
          </a:solidFill>
          <a:ln/>
        </p:spPr>
      </p:sp>
      <p:sp>
        <p:nvSpPr>
          <p:cNvPr id="3" name="Text 1"/>
          <p:cNvSpPr/>
          <p:nvPr/>
        </p:nvSpPr>
        <p:spPr>
          <a:xfrm>
            <a:off x="457200" y="0"/>
            <a:ext cx="8229600" cy="777240"/>
          </a:xfrm>
          <a:prstGeom prst="rect">
            <a:avLst/>
          </a:prstGeom>
          <a:noFill/>
          <a:ln/>
        </p:spPr>
        <p:txBody>
          <a:bodyPr wrap="square" rtlCol="0" anchor="ctr"/>
          <a:lstStyle/>
          <a:p>
            <a:pPr marL="0" indent="0">
              <a:buNone/>
            </a:pPr>
            <a:r>
              <a:rPr lang="en-US" sz="2200" b="1" dirty="0">
                <a:solidFill>
                  <a:srgbClr val="C9A84C"/>
                </a:solidFill>
                <a:latin typeface="Cambria" pitchFamily="34" charset="0"/>
                <a:ea typeface="Cambria" pitchFamily="34" charset="-122"/>
                <a:cs typeface="Cambria" pitchFamily="34" charset="-120"/>
              </a:rPr>
              <a:t>COMPARE OS DOCUMENTOS</a:t>
            </a:r>
            <a:endParaRPr lang="en-US" sz="2200" dirty="0"/>
          </a:p>
        </p:txBody>
      </p:sp>
      <p:sp>
        <p:nvSpPr>
          <p:cNvPr id="4" name="Shape 2"/>
          <p:cNvSpPr/>
          <p:nvPr/>
        </p:nvSpPr>
        <p:spPr>
          <a:xfrm>
            <a:off x="365760" y="914400"/>
            <a:ext cx="3931920" cy="3218688"/>
          </a:xfrm>
          <a:prstGeom prst="roundRect">
            <a:avLst>
              <a:gd name="adj" fmla="val 2273"/>
            </a:avLst>
          </a:prstGeom>
          <a:solidFill>
            <a:srgbClr val="FDF6E3"/>
          </a:solidFill>
          <a:ln/>
          <a:effectLst>
            <a:outerShdw blurRad="101600" dist="38100" dir="2700000" algn="bl" rotWithShape="0">
              <a:srgbClr val="000000">
                <a:alpha val="18000"/>
              </a:srgbClr>
            </a:outerShdw>
          </a:effectLst>
        </p:spPr>
      </p:sp>
      <p:sp>
        <p:nvSpPr>
          <p:cNvPr id="5" name="Text 3"/>
          <p:cNvSpPr/>
          <p:nvPr/>
        </p:nvSpPr>
        <p:spPr>
          <a:xfrm>
            <a:off x="502920" y="1005840"/>
            <a:ext cx="2079642" cy="594360"/>
          </a:xfrm>
          <a:prstGeom prst="rect">
            <a:avLst/>
          </a:prstGeom>
          <a:noFill/>
          <a:ln/>
        </p:spPr>
        <p:txBody>
          <a:bodyPr wrap="square" rtlCol="0" anchor="ctr"/>
          <a:lstStyle/>
          <a:p>
            <a:pPr marL="0" indent="0">
              <a:buNone/>
            </a:pPr>
            <a:r>
              <a:rPr lang="en-US" sz="1200" b="1" dirty="0">
                <a:solidFill>
                  <a:srgbClr val="C0392B"/>
                </a:solidFill>
                <a:latin typeface="Cambria" pitchFamily="34" charset="0"/>
                <a:ea typeface="Cambria" pitchFamily="34" charset="-122"/>
                <a:cs typeface="Cambria" pitchFamily="34" charset="-120"/>
              </a:rPr>
              <a:t>SENTIMENTOS DA NAÇÃO</a:t>
            </a:r>
            <a:endParaRPr lang="en-US" sz="1200" dirty="0"/>
          </a:p>
          <a:p>
            <a:pPr marL="0" indent="0">
              <a:buNone/>
            </a:pPr>
            <a:r>
              <a:rPr lang="en-US" sz="1200" b="1" dirty="0">
                <a:solidFill>
                  <a:srgbClr val="C0392B"/>
                </a:solidFill>
                <a:latin typeface="Cambria" pitchFamily="34" charset="0"/>
                <a:ea typeface="Cambria" pitchFamily="34" charset="-122"/>
                <a:cs typeface="Cambria" pitchFamily="34" charset="-120"/>
              </a:rPr>
              <a:t>Morelos — 1813</a:t>
            </a:r>
            <a:endParaRPr lang="en-US" sz="1200" dirty="0"/>
          </a:p>
        </p:txBody>
      </p:sp>
      <p:sp>
        <p:nvSpPr>
          <p:cNvPr id="6" name="Text 4"/>
          <p:cNvSpPr/>
          <p:nvPr/>
        </p:nvSpPr>
        <p:spPr>
          <a:xfrm>
            <a:off x="502920" y="1664208"/>
            <a:ext cx="3657600" cy="2377440"/>
          </a:xfrm>
          <a:prstGeom prst="rect">
            <a:avLst/>
          </a:prstGeom>
          <a:noFill/>
          <a:ln/>
        </p:spPr>
        <p:txBody>
          <a:bodyPr wrap="square" rtlCol="0" anchor="ctr"/>
          <a:lstStyle/>
          <a:p>
            <a:pPr marL="0" indent="0">
              <a:buNone/>
            </a:pPr>
            <a:r>
              <a:rPr lang="en-US" sz="1200" dirty="0">
                <a:solidFill>
                  <a:srgbClr val="1A1A2E"/>
                </a:solidFill>
                <a:latin typeface="Calibri" pitchFamily="34" charset="0"/>
                <a:ea typeface="Calibri" pitchFamily="34" charset="-122"/>
                <a:cs typeface="Calibri" pitchFamily="34" charset="-120"/>
              </a:rPr>
              <a:t>"Que a escravidão se proscreva para sempre e o mesmo a distinção de castas, ficando todos iguais…"</a:t>
            </a:r>
            <a:endParaRPr lang="en-US" sz="1200" dirty="0"/>
          </a:p>
          <a:p>
            <a:pPr marL="0" indent="0">
              <a:buNone/>
            </a:pPr>
            <a:endParaRPr lang="en-US" sz="1200" dirty="0"/>
          </a:p>
          <a:p>
            <a:pPr marL="0" indent="0">
              <a:buNone/>
            </a:pPr>
            <a:r>
              <a:rPr lang="en-US" sz="1200" dirty="0">
                <a:solidFill>
                  <a:srgbClr val="1A1A2E"/>
                </a:solidFill>
                <a:latin typeface="Calibri" pitchFamily="34" charset="0"/>
                <a:ea typeface="Calibri" pitchFamily="34" charset="-122"/>
                <a:cs typeface="Calibri" pitchFamily="34" charset="-120"/>
              </a:rPr>
              <a:t>Propõe: abolição, igualdade jurídica, soberania popular.</a:t>
            </a:r>
            <a:endParaRPr lang="en-US" sz="1200" dirty="0"/>
          </a:p>
        </p:txBody>
      </p:sp>
      <p:sp>
        <p:nvSpPr>
          <p:cNvPr id="7" name="Shape 5"/>
          <p:cNvSpPr/>
          <p:nvPr/>
        </p:nvSpPr>
        <p:spPr>
          <a:xfrm>
            <a:off x="4846320" y="914400"/>
            <a:ext cx="3931920" cy="3218688"/>
          </a:xfrm>
          <a:prstGeom prst="roundRect">
            <a:avLst>
              <a:gd name="adj" fmla="val 2273"/>
            </a:avLst>
          </a:prstGeom>
          <a:solidFill>
            <a:srgbClr val="F0EAE0"/>
          </a:solidFill>
          <a:ln/>
          <a:effectLst>
            <a:outerShdw blurRad="101600" dist="38100" dir="2700000" algn="bl" rotWithShape="0">
              <a:srgbClr val="000000">
                <a:alpha val="18000"/>
              </a:srgbClr>
            </a:outerShdw>
          </a:effectLst>
        </p:spPr>
      </p:sp>
      <p:sp>
        <p:nvSpPr>
          <p:cNvPr id="8" name="Text 6"/>
          <p:cNvSpPr/>
          <p:nvPr/>
        </p:nvSpPr>
        <p:spPr>
          <a:xfrm>
            <a:off x="4983480" y="1108452"/>
            <a:ext cx="3657600" cy="594360"/>
          </a:xfrm>
          <a:prstGeom prst="rect">
            <a:avLst/>
          </a:prstGeom>
          <a:noFill/>
          <a:ln/>
        </p:spPr>
        <p:txBody>
          <a:bodyPr wrap="square" rtlCol="0" anchor="ctr"/>
          <a:lstStyle/>
          <a:p>
            <a:pPr marL="0" indent="0">
              <a:buNone/>
            </a:pPr>
            <a:r>
              <a:rPr lang="en-US" sz="1200" b="1" cap="all" dirty="0" smtClean="0">
                <a:solidFill>
                  <a:srgbClr val="8B7355"/>
                </a:solidFill>
                <a:latin typeface="Cambria" pitchFamily="34" charset="0"/>
                <a:ea typeface="Cambria" pitchFamily="34" charset="-122"/>
                <a:cs typeface="Cambria" pitchFamily="34" charset="-120"/>
              </a:rPr>
              <a:t>As </a:t>
            </a:r>
            <a:r>
              <a:rPr lang="en-US" sz="1200" b="1" cap="all" dirty="0" err="1" smtClean="0">
                <a:solidFill>
                  <a:srgbClr val="8B7355"/>
                </a:solidFill>
                <a:latin typeface="Cambria" pitchFamily="34" charset="0"/>
                <a:ea typeface="Cambria" pitchFamily="34" charset="-122"/>
                <a:cs typeface="Cambria" pitchFamily="34" charset="-120"/>
              </a:rPr>
              <a:t>três</a:t>
            </a:r>
            <a:r>
              <a:rPr lang="en-US" sz="1200" b="1" cap="all" dirty="0" smtClean="0">
                <a:solidFill>
                  <a:srgbClr val="8B7355"/>
                </a:solidFill>
                <a:latin typeface="Cambria" pitchFamily="34" charset="0"/>
                <a:ea typeface="Cambria" pitchFamily="34" charset="-122"/>
                <a:cs typeface="Cambria" pitchFamily="34" charset="-120"/>
              </a:rPr>
              <a:t> </a:t>
            </a:r>
            <a:r>
              <a:rPr lang="en-US" sz="1200" b="1" cap="all" dirty="0" err="1" smtClean="0">
                <a:solidFill>
                  <a:srgbClr val="8B7355"/>
                </a:solidFill>
                <a:latin typeface="Cambria" pitchFamily="34" charset="0"/>
                <a:ea typeface="Cambria" pitchFamily="34" charset="-122"/>
                <a:cs typeface="Cambria" pitchFamily="34" charset="-120"/>
              </a:rPr>
              <a:t>garantias</a:t>
            </a:r>
            <a:r>
              <a:rPr lang="en-US" sz="1200" b="1" cap="all" dirty="0" smtClean="0">
                <a:solidFill>
                  <a:srgbClr val="8B7355"/>
                </a:solidFill>
                <a:latin typeface="Cambria" pitchFamily="34" charset="0"/>
                <a:ea typeface="Cambria" pitchFamily="34" charset="-122"/>
                <a:cs typeface="Cambria" pitchFamily="34" charset="-120"/>
              </a:rPr>
              <a:t> da </a:t>
            </a:r>
            <a:r>
              <a:rPr lang="en-US" sz="1200" b="1" cap="all" dirty="0" err="1" smtClean="0">
                <a:solidFill>
                  <a:srgbClr val="8B7355"/>
                </a:solidFill>
                <a:latin typeface="Cambria" pitchFamily="34" charset="0"/>
                <a:ea typeface="Cambria" pitchFamily="34" charset="-122"/>
                <a:cs typeface="Cambria" pitchFamily="34" charset="-120"/>
              </a:rPr>
              <a:t>Independência</a:t>
            </a:r>
            <a:r>
              <a:rPr lang="en-US" sz="1200" b="1" cap="all" dirty="0" smtClean="0">
                <a:solidFill>
                  <a:srgbClr val="8B7355"/>
                </a:solidFill>
                <a:latin typeface="Cambria" pitchFamily="34" charset="0"/>
                <a:ea typeface="Cambria" pitchFamily="34" charset="-122"/>
                <a:cs typeface="Cambria" pitchFamily="34" charset="-120"/>
              </a:rPr>
              <a:t> Mexicana</a:t>
            </a:r>
            <a:endParaRPr lang="en-US" sz="1200" cap="all" dirty="0"/>
          </a:p>
          <a:p>
            <a:pPr marL="0" indent="0">
              <a:buNone/>
            </a:pPr>
            <a:r>
              <a:rPr lang="en-US" sz="1200" b="1" dirty="0" smtClean="0">
                <a:solidFill>
                  <a:srgbClr val="8B7355"/>
                </a:solidFill>
                <a:latin typeface="Cambria" pitchFamily="34" charset="0"/>
                <a:ea typeface="Cambria" pitchFamily="34" charset="-122"/>
                <a:cs typeface="Cambria" pitchFamily="34" charset="-120"/>
              </a:rPr>
              <a:t>Iturbide </a:t>
            </a:r>
            <a:r>
              <a:rPr lang="en-US" sz="1200" b="1" dirty="0">
                <a:solidFill>
                  <a:srgbClr val="8B7355"/>
                </a:solidFill>
                <a:latin typeface="Cambria" pitchFamily="34" charset="0"/>
                <a:ea typeface="Cambria" pitchFamily="34" charset="-122"/>
                <a:cs typeface="Cambria" pitchFamily="34" charset="-120"/>
              </a:rPr>
              <a:t>— 1821</a:t>
            </a:r>
            <a:endParaRPr lang="en-US" sz="1200" dirty="0"/>
          </a:p>
        </p:txBody>
      </p:sp>
      <p:sp>
        <p:nvSpPr>
          <p:cNvPr id="9" name="Text 7"/>
          <p:cNvSpPr/>
          <p:nvPr/>
        </p:nvSpPr>
        <p:spPr>
          <a:xfrm>
            <a:off x="4983480" y="3756454"/>
            <a:ext cx="3657600" cy="285194"/>
          </a:xfrm>
          <a:prstGeom prst="rect">
            <a:avLst/>
          </a:prstGeom>
          <a:noFill/>
          <a:ln/>
        </p:spPr>
        <p:txBody>
          <a:bodyPr wrap="square" rtlCol="0" anchor="ctr"/>
          <a:lstStyle/>
          <a:p>
            <a:pPr marL="0" indent="0">
              <a:buNone/>
            </a:pPr>
            <a:endParaRPr lang="en-US" sz="1200" dirty="0"/>
          </a:p>
          <a:p>
            <a:pPr marL="0" indent="0">
              <a:buNone/>
            </a:pPr>
            <a:r>
              <a:rPr lang="en-US" sz="1200" dirty="0">
                <a:solidFill>
                  <a:srgbClr val="1A1A2E"/>
                </a:solidFill>
                <a:latin typeface="Calibri" pitchFamily="34" charset="0"/>
                <a:ea typeface="Calibri" pitchFamily="34" charset="-122"/>
                <a:cs typeface="Calibri" pitchFamily="34" charset="-120"/>
              </a:rPr>
              <a:t>Não menciona: escravidão, castas ou reforma agrária.</a:t>
            </a:r>
            <a:endParaRPr lang="en-US" sz="1200" dirty="0"/>
          </a:p>
        </p:txBody>
      </p:sp>
      <p:sp>
        <p:nvSpPr>
          <p:cNvPr id="10" name="Shape 8"/>
          <p:cNvSpPr/>
          <p:nvPr/>
        </p:nvSpPr>
        <p:spPr>
          <a:xfrm>
            <a:off x="365760" y="4224528"/>
            <a:ext cx="8412480" cy="676656"/>
          </a:xfrm>
          <a:prstGeom prst="roundRect">
            <a:avLst>
              <a:gd name="adj" fmla="val 8108"/>
            </a:avLst>
          </a:prstGeom>
          <a:solidFill>
            <a:srgbClr val="E5DDD5"/>
          </a:solidFill>
          <a:ln/>
        </p:spPr>
      </p:sp>
      <p:sp>
        <p:nvSpPr>
          <p:cNvPr id="11" name="Text 9"/>
          <p:cNvSpPr/>
          <p:nvPr/>
        </p:nvSpPr>
        <p:spPr>
          <a:xfrm>
            <a:off x="548640" y="4224528"/>
            <a:ext cx="8046720" cy="676656"/>
          </a:xfrm>
          <a:prstGeom prst="rect">
            <a:avLst/>
          </a:prstGeom>
          <a:noFill/>
          <a:ln/>
        </p:spPr>
        <p:txBody>
          <a:bodyPr wrap="square" rtlCol="0" anchor="ctr"/>
          <a:lstStyle/>
          <a:p>
            <a:pPr marL="0" indent="0">
              <a:buNone/>
            </a:pPr>
            <a:r>
              <a:rPr lang="en-US" sz="1300" b="1" dirty="0">
                <a:solidFill>
                  <a:srgbClr val="1A1A2E"/>
                </a:solidFill>
                <a:latin typeface="Calibri" pitchFamily="34" charset="0"/>
                <a:ea typeface="Calibri" pitchFamily="34" charset="-122"/>
                <a:cs typeface="Calibri" pitchFamily="34" charset="-120"/>
              </a:rPr>
              <a:t>Qual dos dois documentos representa ruptura mais profunda com a ordem colonial? Justifique.</a:t>
            </a:r>
            <a:endParaRPr lang="en-US" sz="1300" dirty="0"/>
          </a:p>
        </p:txBody>
      </p:sp>
      <p:sp>
        <p:nvSpPr>
          <p:cNvPr id="15" name="Rectangle 4"/>
          <p:cNvSpPr>
            <a:spLocks noChangeArrowheads="1"/>
          </p:cNvSpPr>
          <p:nvPr/>
        </p:nvSpPr>
        <p:spPr bwMode="auto">
          <a:xfrm>
            <a:off x="4983480" y="1840147"/>
            <a:ext cx="3443939" cy="1785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t-BR" sz="1000" b="0" i="0" u="none" strike="noStrike" cap="none" normalizeH="0" baseline="0" dirty="0" smtClean="0">
                <a:ln>
                  <a:noFill/>
                </a:ln>
                <a:effectLst/>
                <a:latin typeface="+mn-lt"/>
              </a:rPr>
              <a:t>As Três Garantias que nortearam a consumação da independência mexicana foram formalmente estabelecidas no Plano de Iguala, proclamado por Agustín de Iturbide em 24 de fevereiro de 1821. No documento, os princípios que uniriam os distintos grupos insurgentes e realistas foram expressos nos seguintes termos:</a:t>
            </a:r>
          </a:p>
          <a:p>
            <a:pPr marL="0" marR="0" lvl="0" indent="0" algn="l" defTabSz="914400" rtl="0" eaLnBrk="0" fontAlgn="base" latinLnBrk="0" hangingPunct="0">
              <a:lnSpc>
                <a:spcPct val="100000"/>
              </a:lnSpc>
              <a:spcBef>
                <a:spcPct val="0"/>
              </a:spcBef>
              <a:spcAft>
                <a:spcPct val="0"/>
              </a:spcAft>
              <a:buClrTx/>
              <a:buSzTx/>
              <a:buFontTx/>
              <a:buNone/>
              <a:tabLst/>
            </a:pPr>
            <a:r>
              <a:rPr kumimoji="0" lang="pt-BR" sz="1000" b="1" i="0" u="none" strike="noStrike" cap="none" normalizeH="0" baseline="0" dirty="0" smtClean="0">
                <a:ln>
                  <a:noFill/>
                </a:ln>
                <a:effectLst/>
                <a:latin typeface="+mn-lt"/>
              </a:rPr>
              <a:t>"1. La </a:t>
            </a:r>
            <a:r>
              <a:rPr kumimoji="0" lang="pt-BR" sz="1000" b="1" i="0" u="none" strike="noStrike" cap="none" normalizeH="0" baseline="0" dirty="0" err="1" smtClean="0">
                <a:ln>
                  <a:noFill/>
                </a:ln>
                <a:effectLst/>
                <a:latin typeface="+mn-lt"/>
              </a:rPr>
              <a:t>religión</a:t>
            </a:r>
            <a:r>
              <a:rPr kumimoji="0" lang="pt-BR" sz="1000" b="1" i="0" u="none" strike="noStrike" cap="none" normalizeH="0" baseline="0" dirty="0" smtClean="0">
                <a:ln>
                  <a:noFill/>
                </a:ln>
                <a:effectLst/>
                <a:latin typeface="+mn-lt"/>
              </a:rPr>
              <a:t> católica, apostólica, romana, </a:t>
            </a:r>
            <a:r>
              <a:rPr kumimoji="0" lang="pt-BR" sz="1000" b="1" i="0" u="none" strike="noStrike" cap="none" normalizeH="0" baseline="0" dirty="0" err="1" smtClean="0">
                <a:ln>
                  <a:noFill/>
                </a:ln>
                <a:effectLst/>
                <a:latin typeface="+mn-lt"/>
              </a:rPr>
              <a:t>sin</a:t>
            </a:r>
            <a:r>
              <a:rPr kumimoji="0" lang="pt-BR" sz="1000" b="1" i="0" u="none" strike="noStrike" cap="none" normalizeH="0" baseline="0" dirty="0" smtClean="0">
                <a:ln>
                  <a:noFill/>
                </a:ln>
                <a:effectLst/>
                <a:latin typeface="+mn-lt"/>
              </a:rPr>
              <a:t> </a:t>
            </a:r>
            <a:r>
              <a:rPr kumimoji="0" lang="pt-BR" sz="1000" b="1" i="0" u="none" strike="noStrike" cap="none" normalizeH="0" baseline="0" dirty="0" err="1" smtClean="0">
                <a:ln>
                  <a:noFill/>
                </a:ln>
                <a:effectLst/>
                <a:latin typeface="+mn-lt"/>
              </a:rPr>
              <a:t>tolerancia</a:t>
            </a:r>
            <a:r>
              <a:rPr kumimoji="0" lang="pt-BR" sz="1000" b="1" i="0" u="none" strike="noStrike" cap="none" normalizeH="0" baseline="0" dirty="0" smtClean="0">
                <a:ln>
                  <a:noFill/>
                </a:ln>
                <a:effectLst/>
                <a:latin typeface="+mn-lt"/>
              </a:rPr>
              <a:t> de </a:t>
            </a:r>
            <a:r>
              <a:rPr kumimoji="0" lang="pt-BR" sz="1000" b="1" i="0" u="none" strike="noStrike" cap="none" normalizeH="0" baseline="0" dirty="0" err="1" smtClean="0">
                <a:ln>
                  <a:noFill/>
                </a:ln>
                <a:effectLst/>
                <a:latin typeface="+mn-lt"/>
              </a:rPr>
              <a:t>otra</a:t>
            </a:r>
            <a:r>
              <a:rPr kumimoji="0" lang="pt-BR" sz="1000" b="1" i="0" u="none" strike="noStrike" cap="none" normalizeH="0" baseline="0" dirty="0" smtClean="0">
                <a:ln>
                  <a:noFill/>
                </a:ln>
                <a:effectLst/>
                <a:latin typeface="+mn-lt"/>
              </a:rPr>
              <a:t> </a:t>
            </a:r>
            <a:r>
              <a:rPr kumimoji="0" lang="pt-BR" sz="1000" b="1" i="0" u="none" strike="noStrike" cap="none" normalizeH="0" baseline="0" dirty="0" err="1" smtClean="0">
                <a:ln>
                  <a:noFill/>
                </a:ln>
                <a:effectLst/>
                <a:latin typeface="+mn-lt"/>
              </a:rPr>
              <a:t>alguna</a:t>
            </a:r>
            <a:r>
              <a:rPr kumimoji="0" lang="pt-BR" sz="1000" b="1" i="0" u="none" strike="noStrike" cap="none" normalizeH="0" baseline="0" dirty="0" smtClean="0">
                <a:ln>
                  <a:noFill/>
                </a:ln>
                <a:effectLst/>
                <a:latin typeface="+mn-lt"/>
              </a:rPr>
              <a:t>. 2. La absoluta </a:t>
            </a:r>
            <a:r>
              <a:rPr kumimoji="0" lang="pt-BR" sz="1000" b="1" i="0" u="none" strike="noStrike" cap="none" normalizeH="0" baseline="0" dirty="0" err="1" smtClean="0">
                <a:ln>
                  <a:noFill/>
                </a:ln>
                <a:effectLst/>
                <a:latin typeface="+mn-lt"/>
              </a:rPr>
              <a:t>independencia</a:t>
            </a:r>
            <a:r>
              <a:rPr kumimoji="0" lang="pt-BR" sz="1000" b="1" i="0" u="none" strike="noStrike" cap="none" normalizeH="0" baseline="0" dirty="0" smtClean="0">
                <a:ln>
                  <a:noFill/>
                </a:ln>
                <a:effectLst/>
                <a:latin typeface="+mn-lt"/>
              </a:rPr>
              <a:t> de este reino. 3. </a:t>
            </a:r>
            <a:r>
              <a:rPr kumimoji="0" lang="pt-BR" sz="1000" b="1" i="0" u="none" strike="noStrike" cap="none" normalizeH="0" baseline="0" dirty="0" err="1" smtClean="0">
                <a:ln>
                  <a:noFill/>
                </a:ln>
                <a:effectLst/>
                <a:latin typeface="+mn-lt"/>
              </a:rPr>
              <a:t>Gobierno</a:t>
            </a:r>
            <a:r>
              <a:rPr kumimoji="0" lang="pt-BR" sz="1000" b="1" i="0" u="none" strike="noStrike" cap="none" normalizeH="0" baseline="0" dirty="0" smtClean="0">
                <a:ln>
                  <a:noFill/>
                </a:ln>
                <a:effectLst/>
                <a:latin typeface="+mn-lt"/>
              </a:rPr>
              <a:t> monárquico, </a:t>
            </a:r>
            <a:r>
              <a:rPr kumimoji="0" lang="pt-BR" sz="1000" b="1" i="0" u="none" strike="noStrike" cap="none" normalizeH="0" baseline="0" dirty="0" err="1" smtClean="0">
                <a:ln>
                  <a:noFill/>
                </a:ln>
                <a:effectLst/>
                <a:latin typeface="+mn-lt"/>
              </a:rPr>
              <a:t>templado</a:t>
            </a:r>
            <a:r>
              <a:rPr kumimoji="0" lang="pt-BR" sz="1000" b="1" i="0" u="none" strike="noStrike" cap="none" normalizeH="0" baseline="0" dirty="0" smtClean="0">
                <a:ln>
                  <a:noFill/>
                </a:ln>
                <a:effectLst/>
                <a:latin typeface="+mn-lt"/>
              </a:rPr>
              <a:t> por una </a:t>
            </a:r>
            <a:r>
              <a:rPr kumimoji="0" lang="pt-BR" sz="1000" b="1" i="0" u="none" strike="noStrike" cap="none" normalizeH="0" baseline="0" dirty="0" err="1" smtClean="0">
                <a:ln>
                  <a:noFill/>
                </a:ln>
                <a:effectLst/>
                <a:latin typeface="+mn-lt"/>
              </a:rPr>
              <a:t>constitución</a:t>
            </a:r>
            <a:r>
              <a:rPr kumimoji="0" lang="pt-BR" sz="1000" b="1" i="0" u="none" strike="noStrike" cap="none" normalizeH="0" baseline="0" dirty="0" smtClean="0">
                <a:ln>
                  <a:noFill/>
                </a:ln>
                <a:effectLst/>
                <a:latin typeface="+mn-lt"/>
              </a:rPr>
              <a:t> análoga al país."</a:t>
            </a:r>
            <a:endParaRPr kumimoji="0" lang="pt-BR" sz="1000" b="0" i="0" u="none" strike="noStrike" cap="none" normalizeH="0" baseline="0" dirty="0" smtClean="0">
              <a:ln>
                <a:noFill/>
              </a:ln>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t-BR" sz="1000" b="0" i="0" u="none" strike="noStrike" cap="none" normalizeH="0" baseline="0" dirty="0" smtClean="0">
                <a:ln>
                  <a:noFill/>
                </a:ln>
                <a:effectLst/>
                <a:latin typeface="+mn-lt"/>
              </a:rPr>
              <a:t>(Plano de Iguala, 1821, Agustín de Iturbide)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1A1A2E"/>
        </a:solidFill>
        <a:effectLst/>
      </p:bgPr>
    </p:bg>
    <p:spTree>
      <p:nvGrpSpPr>
        <p:cNvPr id="1" name=""/>
        <p:cNvGrpSpPr/>
        <p:nvPr/>
      </p:nvGrpSpPr>
      <p:grpSpPr>
        <a:xfrm>
          <a:off x="0" y="0"/>
          <a:ext cx="0" cy="0"/>
          <a:chOff x="0" y="0"/>
          <a:chExt cx="0" cy="0"/>
        </a:xfrm>
      </p:grpSpPr>
      <p:sp>
        <p:nvSpPr>
          <p:cNvPr id="2" name="Shape 0"/>
          <p:cNvSpPr/>
          <p:nvPr/>
        </p:nvSpPr>
        <p:spPr>
          <a:xfrm>
            <a:off x="0" y="0"/>
            <a:ext cx="9144000" cy="777240"/>
          </a:xfrm>
          <a:prstGeom prst="rect">
            <a:avLst/>
          </a:prstGeom>
          <a:solidFill>
            <a:srgbClr val="2C7873"/>
          </a:solidFill>
          <a:ln/>
        </p:spPr>
      </p:sp>
      <p:sp>
        <p:nvSpPr>
          <p:cNvPr id="3" name="Text 1"/>
          <p:cNvSpPr/>
          <p:nvPr/>
        </p:nvSpPr>
        <p:spPr>
          <a:xfrm>
            <a:off x="457200" y="0"/>
            <a:ext cx="8229600" cy="777240"/>
          </a:xfrm>
          <a:prstGeom prst="rect">
            <a:avLst/>
          </a:prstGeom>
          <a:noFill/>
          <a:ln/>
        </p:spPr>
        <p:txBody>
          <a:bodyPr wrap="square" rtlCol="0" anchor="ctr"/>
          <a:lstStyle/>
          <a:p>
            <a:pPr marL="0" indent="0">
              <a:buNone/>
            </a:pPr>
            <a:r>
              <a:rPr lang="en-US" sz="1900" b="1" dirty="0">
                <a:solidFill>
                  <a:srgbClr val="FFFFFF"/>
                </a:solidFill>
                <a:latin typeface="Cambria" pitchFamily="34" charset="0"/>
                <a:ea typeface="Cambria" pitchFamily="34" charset="-122"/>
                <a:cs typeface="Cambria" pitchFamily="34" charset="-120"/>
              </a:rPr>
              <a:t>CONEXÃO COM O PRESENTE: EL CHAVO DEL OCHO</a:t>
            </a:r>
            <a:endParaRPr lang="en-US" sz="1900" dirty="0"/>
          </a:p>
        </p:txBody>
      </p:sp>
      <p:pic>
        <p:nvPicPr>
          <p:cNvPr id="4" name="Image 0" descr="/home/claude/imgs_real/chaves_elenco.png"/>
          <p:cNvPicPr>
            <a:picLocks noChangeAspect="1"/>
          </p:cNvPicPr>
          <p:nvPr/>
        </p:nvPicPr>
        <p:blipFill>
          <a:blip r:embed="rId3"/>
          <a:stretch>
            <a:fillRect/>
          </a:stretch>
        </p:blipFill>
        <p:spPr>
          <a:xfrm>
            <a:off x="320040" y="815669"/>
            <a:ext cx="3474720" cy="2986381"/>
          </a:xfrm>
          <a:prstGeom prst="rect">
            <a:avLst/>
          </a:prstGeom>
          <a:effectLst>
            <a:outerShdw blurRad="101600" dist="38100" dir="2700000" algn="bl" rotWithShape="0">
              <a:srgbClr val="000000">
                <a:alpha val="18000"/>
              </a:srgbClr>
            </a:outerShdw>
          </a:effectLst>
        </p:spPr>
      </p:pic>
      <p:sp>
        <p:nvSpPr>
          <p:cNvPr id="5" name="Text 2"/>
          <p:cNvSpPr/>
          <p:nvPr/>
        </p:nvSpPr>
        <p:spPr>
          <a:xfrm>
            <a:off x="320040" y="3840480"/>
            <a:ext cx="3474720" cy="365760"/>
          </a:xfrm>
          <a:prstGeom prst="rect">
            <a:avLst/>
          </a:prstGeom>
          <a:noFill/>
          <a:ln/>
        </p:spPr>
        <p:txBody>
          <a:bodyPr wrap="square" rtlCol="0" anchor="ctr"/>
          <a:lstStyle/>
          <a:p>
            <a:pPr marL="0" indent="0" algn="ctr">
              <a:buNone/>
            </a:pPr>
            <a:r>
              <a:rPr lang="en-US" sz="900" i="1" dirty="0">
                <a:solidFill>
                  <a:srgbClr val="6B6B6B"/>
                </a:solidFill>
                <a:latin typeface="Calibri" pitchFamily="34" charset="0"/>
                <a:ea typeface="Calibri" pitchFamily="34" charset="-122"/>
                <a:cs typeface="Calibri" pitchFamily="34" charset="-120"/>
              </a:rPr>
              <a:t>Elenco de El Chavo del Ocho (1971)</a:t>
            </a:r>
            <a:endParaRPr lang="en-US" sz="900" dirty="0"/>
          </a:p>
        </p:txBody>
      </p:sp>
      <p:sp>
        <p:nvSpPr>
          <p:cNvPr id="6" name="Text 3"/>
          <p:cNvSpPr/>
          <p:nvPr/>
        </p:nvSpPr>
        <p:spPr>
          <a:xfrm>
            <a:off x="4023360" y="914400"/>
            <a:ext cx="4800600" cy="1005840"/>
          </a:xfrm>
          <a:prstGeom prst="rect">
            <a:avLst/>
          </a:prstGeom>
          <a:noFill/>
          <a:ln/>
        </p:spPr>
        <p:txBody>
          <a:bodyPr wrap="square" rtlCol="0" anchor="ctr"/>
          <a:lstStyle/>
          <a:p>
            <a:pPr marL="0" indent="0">
              <a:buNone/>
            </a:pPr>
            <a:r>
              <a:rPr lang="en-US" sz="1300" dirty="0">
                <a:solidFill>
                  <a:srgbClr val="FFFFFF"/>
                </a:solidFill>
                <a:latin typeface="Calibri" pitchFamily="34" charset="0"/>
                <a:ea typeface="Calibri" pitchFamily="34" charset="-122"/>
                <a:cs typeface="Calibri" pitchFamily="34" charset="-120"/>
              </a:rPr>
              <a:t>Roberto Gómez Bolaños criou a série em 1971, ambientada numa vecindad — cortiço de classe baixa na Cidade do México. O Chavo é um menino órfão que mora num barril no pátio.</a:t>
            </a:r>
            <a:endParaRPr lang="en-US" sz="1300" dirty="0"/>
          </a:p>
        </p:txBody>
      </p:sp>
      <p:sp>
        <p:nvSpPr>
          <p:cNvPr id="7" name="Shape 4"/>
          <p:cNvSpPr/>
          <p:nvPr/>
        </p:nvSpPr>
        <p:spPr>
          <a:xfrm>
            <a:off x="4023360" y="1993392"/>
            <a:ext cx="4800600" cy="0"/>
          </a:xfrm>
          <a:prstGeom prst="line">
            <a:avLst/>
          </a:prstGeom>
          <a:noFill/>
          <a:ln w="12700">
            <a:solidFill>
              <a:srgbClr val="C9A84C"/>
            </a:solidFill>
            <a:prstDash val="solid"/>
          </a:ln>
        </p:spPr>
      </p:sp>
      <p:sp>
        <p:nvSpPr>
          <p:cNvPr id="8" name="Text 5"/>
          <p:cNvSpPr/>
          <p:nvPr/>
        </p:nvSpPr>
        <p:spPr>
          <a:xfrm>
            <a:off x="4023360" y="2084832"/>
            <a:ext cx="4800600" cy="457200"/>
          </a:xfrm>
          <a:prstGeom prst="rect">
            <a:avLst/>
          </a:prstGeom>
          <a:noFill/>
          <a:ln/>
        </p:spPr>
        <p:txBody>
          <a:bodyPr wrap="square" rtlCol="0" anchor="ctr"/>
          <a:lstStyle/>
          <a:p>
            <a:pPr marL="0" indent="0">
              <a:buNone/>
            </a:pPr>
            <a:r>
              <a:rPr lang="en-US" sz="1500" b="1" dirty="0">
                <a:solidFill>
                  <a:srgbClr val="C9A84C"/>
                </a:solidFill>
                <a:latin typeface="Cambria" pitchFamily="34" charset="0"/>
                <a:ea typeface="Cambria" pitchFamily="34" charset="-122"/>
                <a:cs typeface="Cambria" pitchFamily="34" charset="-120"/>
              </a:rPr>
              <a:t>O que isso tem a ver com a história?</a:t>
            </a:r>
            <a:endParaRPr lang="en-US" sz="1500" dirty="0"/>
          </a:p>
        </p:txBody>
      </p:sp>
      <p:sp>
        <p:nvSpPr>
          <p:cNvPr id="9" name="Text 6"/>
          <p:cNvSpPr/>
          <p:nvPr/>
        </p:nvSpPr>
        <p:spPr>
          <a:xfrm>
            <a:off x="4023360" y="2578608"/>
            <a:ext cx="4800600" cy="1828800"/>
          </a:xfrm>
          <a:prstGeom prst="rect">
            <a:avLst/>
          </a:prstGeom>
          <a:noFill/>
          <a:ln/>
        </p:spPr>
        <p:txBody>
          <a:bodyPr wrap="square" rtlCol="0" anchor="ctr"/>
          <a:lstStyle/>
          <a:p>
            <a:pPr marL="0" indent="0">
              <a:buNone/>
            </a:pPr>
            <a:r>
              <a:rPr lang="en-US" sz="1300" dirty="0">
                <a:solidFill>
                  <a:srgbClr val="FFFFFF"/>
                </a:solidFill>
                <a:latin typeface="Calibri" pitchFamily="34" charset="0"/>
                <a:ea typeface="Calibri" pitchFamily="34" charset="-122"/>
                <a:cs typeface="Calibri" pitchFamily="34" charset="-120"/>
              </a:rPr>
              <a:t>A Vila do </a:t>
            </a:r>
            <a:r>
              <a:rPr lang="en-US" sz="1300" dirty="0" smtClean="0">
                <a:solidFill>
                  <a:srgbClr val="FFFFFF"/>
                </a:solidFill>
                <a:latin typeface="Calibri" pitchFamily="34" charset="0"/>
                <a:ea typeface="Calibri" pitchFamily="34" charset="-122"/>
                <a:cs typeface="Calibri" pitchFamily="34" charset="-120"/>
              </a:rPr>
              <a:t>(Chaves) </a:t>
            </a:r>
            <a:r>
              <a:rPr lang="en-US" sz="1300" dirty="0" err="1">
                <a:solidFill>
                  <a:srgbClr val="FFFFFF"/>
                </a:solidFill>
                <a:latin typeface="Calibri" pitchFamily="34" charset="0"/>
                <a:ea typeface="Calibri" pitchFamily="34" charset="-122"/>
                <a:cs typeface="Calibri" pitchFamily="34" charset="-120"/>
              </a:rPr>
              <a:t>c</a:t>
            </a:r>
            <a:r>
              <a:rPr lang="en-US" sz="1300" dirty="0" err="1" smtClean="0">
                <a:solidFill>
                  <a:srgbClr val="FFFFFF"/>
                </a:solidFill>
                <a:latin typeface="Calibri" pitchFamily="34" charset="0"/>
                <a:ea typeface="Calibri" pitchFamily="34" charset="-122"/>
                <a:cs typeface="Calibri" pitchFamily="34" charset="-120"/>
              </a:rPr>
              <a:t>havo</a:t>
            </a:r>
            <a:r>
              <a:rPr lang="en-US" sz="1300" dirty="0">
                <a:solidFill>
                  <a:srgbClr val="FFFFFF"/>
                </a:solidFill>
                <a:latin typeface="Calibri" pitchFamily="34" charset="0"/>
                <a:ea typeface="Calibri" pitchFamily="34" charset="-122"/>
                <a:cs typeface="Calibri" pitchFamily="34" charset="-120"/>
              </a:rPr>
              <a:t>, com moradores disputando comida e espaço, é uma imagem do México urbano popular do século XX. Suas raízes de desigualdade remontam à ordem colonial que Hidalgo e Morelos tentaram destruir — e que Iturbide preservou em 1821</a:t>
            </a:r>
            <a:r>
              <a:rPr lang="en-US" sz="1300" dirty="0" smtClean="0">
                <a:solidFill>
                  <a:srgbClr val="FFFFFF"/>
                </a:solidFill>
                <a:latin typeface="Calibri" pitchFamily="34" charset="0"/>
                <a:ea typeface="Calibri" pitchFamily="34" charset="-122"/>
                <a:cs typeface="Calibri" pitchFamily="34" charset="-120"/>
              </a:rPr>
              <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1A1A2E"/>
        </a:solidFill>
        <a:effectLst/>
      </p:bgPr>
    </p:bg>
    <p:spTree>
      <p:nvGrpSpPr>
        <p:cNvPr id="1" name=""/>
        <p:cNvGrpSpPr/>
        <p:nvPr/>
      </p:nvGrpSpPr>
      <p:grpSpPr>
        <a:xfrm>
          <a:off x="0" y="0"/>
          <a:ext cx="0" cy="0"/>
          <a:chOff x="0" y="0"/>
          <a:chExt cx="0" cy="0"/>
        </a:xfrm>
      </p:grpSpPr>
      <p:sp>
        <p:nvSpPr>
          <p:cNvPr id="2" name="Shape 0"/>
          <p:cNvSpPr/>
          <p:nvPr/>
        </p:nvSpPr>
        <p:spPr>
          <a:xfrm>
            <a:off x="0" y="0"/>
            <a:ext cx="9144000" cy="777240"/>
          </a:xfrm>
          <a:prstGeom prst="rect">
            <a:avLst/>
          </a:prstGeom>
          <a:solidFill>
            <a:srgbClr val="C0392B"/>
          </a:solidFill>
          <a:ln/>
        </p:spPr>
      </p:sp>
      <p:sp>
        <p:nvSpPr>
          <p:cNvPr id="3" name="Text 1"/>
          <p:cNvSpPr/>
          <p:nvPr/>
        </p:nvSpPr>
        <p:spPr>
          <a:xfrm>
            <a:off x="457200" y="0"/>
            <a:ext cx="8229600" cy="777240"/>
          </a:xfrm>
          <a:prstGeom prst="rect">
            <a:avLst/>
          </a:prstGeom>
          <a:noFill/>
          <a:ln/>
        </p:spPr>
        <p:txBody>
          <a:bodyPr wrap="square" rtlCol="0" anchor="ctr"/>
          <a:lstStyle/>
          <a:p>
            <a:pPr marL="0" indent="0">
              <a:buNone/>
            </a:pPr>
            <a:r>
              <a:rPr lang="en-US" sz="2200" b="1" dirty="0">
                <a:solidFill>
                  <a:srgbClr val="FFFFFF"/>
                </a:solidFill>
                <a:latin typeface="Cambria" pitchFamily="34" charset="0"/>
                <a:ea typeface="Cambria" pitchFamily="34" charset="-122"/>
                <a:cs typeface="Cambria" pitchFamily="34" charset="-120"/>
              </a:rPr>
              <a:t>SÍNTESE DA AULA</a:t>
            </a:r>
            <a:endParaRPr lang="en-US" sz="2200" dirty="0"/>
          </a:p>
        </p:txBody>
      </p:sp>
      <p:sp>
        <p:nvSpPr>
          <p:cNvPr id="4" name="Shape 2"/>
          <p:cNvSpPr/>
          <p:nvPr/>
        </p:nvSpPr>
        <p:spPr>
          <a:xfrm>
            <a:off x="457200" y="1005840"/>
            <a:ext cx="8229600" cy="1828800"/>
          </a:xfrm>
          <a:prstGeom prst="roundRect">
            <a:avLst>
              <a:gd name="adj" fmla="val 5000"/>
            </a:avLst>
          </a:prstGeom>
          <a:solidFill>
            <a:srgbClr val="160808"/>
          </a:solidFill>
          <a:ln/>
        </p:spPr>
      </p:sp>
      <p:sp>
        <p:nvSpPr>
          <p:cNvPr id="5" name="Text 3"/>
          <p:cNvSpPr/>
          <p:nvPr/>
        </p:nvSpPr>
        <p:spPr>
          <a:xfrm>
            <a:off x="685800" y="1097280"/>
            <a:ext cx="7772400" cy="1463040"/>
          </a:xfrm>
          <a:prstGeom prst="rect">
            <a:avLst/>
          </a:prstGeom>
          <a:noFill/>
          <a:ln/>
        </p:spPr>
        <p:txBody>
          <a:bodyPr wrap="square" rtlCol="0" anchor="ctr"/>
          <a:lstStyle/>
          <a:p>
            <a:pPr marL="0" indent="0" algn="ctr">
              <a:buNone/>
            </a:pPr>
            <a:r>
              <a:rPr lang="en-US" sz="1400" i="1" dirty="0">
                <a:solidFill>
                  <a:srgbClr val="C9A84C"/>
                </a:solidFill>
                <a:latin typeface="Cambria" pitchFamily="34" charset="0"/>
                <a:ea typeface="Cambria" pitchFamily="34" charset="-122"/>
                <a:cs typeface="Cambria" pitchFamily="34" charset="-120"/>
              </a:rPr>
              <a:t>"Na América espanhola, o projeto de independência que venceu foi o das elites criollas; por isso a concentração de terras em mãos de poucos e as enormes diferenças sociais entre ricos e pobres se mantiveram inalteradas."</a:t>
            </a:r>
            <a:endParaRPr lang="en-US" sz="1400" dirty="0"/>
          </a:p>
        </p:txBody>
      </p:sp>
      <p:sp>
        <p:nvSpPr>
          <p:cNvPr id="6" name="Text 4"/>
          <p:cNvSpPr/>
          <p:nvPr/>
        </p:nvSpPr>
        <p:spPr>
          <a:xfrm>
            <a:off x="685800" y="2788920"/>
            <a:ext cx="7772400" cy="320040"/>
          </a:xfrm>
          <a:prstGeom prst="rect">
            <a:avLst/>
          </a:prstGeom>
          <a:noFill/>
          <a:ln/>
        </p:spPr>
        <p:txBody>
          <a:bodyPr wrap="square" rtlCol="0" anchor="ctr"/>
          <a:lstStyle/>
          <a:p>
            <a:pPr marL="0" indent="0" algn="r">
              <a:buNone/>
            </a:pPr>
            <a:endParaRPr lang="en-US" sz="1000" dirty="0"/>
          </a:p>
        </p:txBody>
      </p:sp>
      <p:sp>
        <p:nvSpPr>
          <p:cNvPr id="7" name="Text 5"/>
          <p:cNvSpPr/>
          <p:nvPr/>
        </p:nvSpPr>
        <p:spPr>
          <a:xfrm>
            <a:off x="457200" y="3218688"/>
            <a:ext cx="8229600" cy="301752"/>
          </a:xfrm>
          <a:prstGeom prst="rect">
            <a:avLst/>
          </a:prstGeom>
          <a:noFill/>
          <a:ln/>
        </p:spPr>
        <p:txBody>
          <a:bodyPr wrap="square" rtlCol="0" anchor="ctr"/>
          <a:lstStyle/>
          <a:p>
            <a:pPr marL="0" indent="0">
              <a:buNone/>
            </a:pPr>
            <a:r>
              <a:rPr lang="en-US" sz="1200" dirty="0">
                <a:solidFill>
                  <a:srgbClr val="FFFFFF"/>
                </a:solidFill>
                <a:latin typeface="Calibri" pitchFamily="34" charset="0"/>
                <a:ea typeface="Calibri" pitchFamily="34" charset="-122"/>
                <a:cs typeface="Calibri" pitchFamily="34" charset="-120"/>
              </a:rPr>
              <a:t>1810: projeto popular radical — Hidalgo e Morelos mobilizam indígenas, camponeses, peões</a:t>
            </a:r>
            <a:endParaRPr lang="en-US" sz="1200" dirty="0"/>
          </a:p>
        </p:txBody>
      </p:sp>
      <p:sp>
        <p:nvSpPr>
          <p:cNvPr id="8" name="Text 6"/>
          <p:cNvSpPr/>
          <p:nvPr/>
        </p:nvSpPr>
        <p:spPr>
          <a:xfrm>
            <a:off x="457200" y="3538728"/>
            <a:ext cx="8229600" cy="301752"/>
          </a:xfrm>
          <a:prstGeom prst="rect">
            <a:avLst/>
          </a:prstGeom>
          <a:noFill/>
          <a:ln/>
        </p:spPr>
        <p:txBody>
          <a:bodyPr wrap="square" rtlCol="0" anchor="ctr"/>
          <a:lstStyle/>
          <a:p>
            <a:pPr marL="0" indent="0">
              <a:buNone/>
            </a:pPr>
            <a:r>
              <a:rPr lang="en-US" sz="1200" dirty="0">
                <a:solidFill>
                  <a:srgbClr val="FFFFFF"/>
                </a:solidFill>
                <a:latin typeface="Calibri" pitchFamily="34" charset="0"/>
                <a:ea typeface="Calibri" pitchFamily="34" charset="-122"/>
                <a:cs typeface="Calibri" pitchFamily="34" charset="-120"/>
              </a:rPr>
              <a:t>1815: projeto radical derrotado — Morelos fuzilado, castas e haciendas preservadas</a:t>
            </a:r>
            <a:endParaRPr lang="en-US" sz="1200" dirty="0"/>
          </a:p>
        </p:txBody>
      </p:sp>
      <p:sp>
        <p:nvSpPr>
          <p:cNvPr id="9" name="Text 7"/>
          <p:cNvSpPr/>
          <p:nvPr/>
        </p:nvSpPr>
        <p:spPr>
          <a:xfrm>
            <a:off x="457200" y="3858768"/>
            <a:ext cx="8229600" cy="301752"/>
          </a:xfrm>
          <a:prstGeom prst="rect">
            <a:avLst/>
          </a:prstGeom>
          <a:noFill/>
          <a:ln/>
        </p:spPr>
        <p:txBody>
          <a:bodyPr wrap="square" rtlCol="0" anchor="ctr"/>
          <a:lstStyle/>
          <a:p>
            <a:pPr marL="0" indent="0">
              <a:buNone/>
            </a:pPr>
            <a:r>
              <a:rPr lang="en-US" sz="1200" dirty="0">
                <a:solidFill>
                  <a:srgbClr val="FFFFFF"/>
                </a:solidFill>
                <a:latin typeface="Calibri" pitchFamily="34" charset="0"/>
                <a:ea typeface="Calibri" pitchFamily="34" charset="-122"/>
                <a:cs typeface="Calibri" pitchFamily="34" charset="-120"/>
              </a:rPr>
              <a:t>1821: independência conservadora — Iturbide garante privilégios e a ordem colonial continua</a:t>
            </a:r>
            <a:endParaRPr lang="en-US" sz="1200" dirty="0"/>
          </a:p>
        </p:txBody>
      </p:sp>
      <p:sp>
        <p:nvSpPr>
          <p:cNvPr id="10" name="Text 8"/>
          <p:cNvSpPr/>
          <p:nvPr/>
        </p:nvSpPr>
        <p:spPr>
          <a:xfrm>
            <a:off x="457200" y="4846320"/>
            <a:ext cx="8229600" cy="228600"/>
          </a:xfrm>
          <a:prstGeom prst="rect">
            <a:avLst/>
          </a:prstGeom>
          <a:noFill/>
          <a:ln/>
        </p:spPr>
        <p:txBody>
          <a:bodyPr wrap="square" rtlCol="0" anchor="ctr"/>
          <a:lstStyle/>
          <a:p>
            <a:pPr marL="0" indent="0" algn="r">
              <a:buNone/>
            </a:pPr>
            <a:r>
              <a:rPr lang="en-US" sz="1000" dirty="0">
                <a:solidFill>
                  <a:srgbClr val="8B7355"/>
                </a:solidFill>
                <a:latin typeface="Calibri" pitchFamily="34" charset="0"/>
                <a:ea typeface="Calibri" pitchFamily="34" charset="-122"/>
                <a:cs typeface="Calibri" pitchFamily="34" charset="-120"/>
              </a:rPr>
              <a:t>felipedeveza.com.br</a:t>
            </a:r>
            <a:endParaRPr lang="en-US" sz="1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7F3EE"/>
        </a:solidFill>
        <a:effectLst/>
      </p:bgPr>
    </p:bg>
    <p:spTree>
      <p:nvGrpSpPr>
        <p:cNvPr id="1" name=""/>
        <p:cNvGrpSpPr/>
        <p:nvPr/>
      </p:nvGrpSpPr>
      <p:grpSpPr>
        <a:xfrm>
          <a:off x="0" y="0"/>
          <a:ext cx="0" cy="0"/>
          <a:chOff x="0" y="0"/>
          <a:chExt cx="0" cy="0"/>
        </a:xfrm>
      </p:grpSpPr>
      <p:sp>
        <p:nvSpPr>
          <p:cNvPr id="2" name="Shape 0"/>
          <p:cNvSpPr/>
          <p:nvPr/>
        </p:nvSpPr>
        <p:spPr>
          <a:xfrm>
            <a:off x="0" y="0"/>
            <a:ext cx="9144000" cy="777240"/>
          </a:xfrm>
          <a:prstGeom prst="rect">
            <a:avLst/>
          </a:prstGeom>
          <a:solidFill>
            <a:srgbClr val="1A1A2E"/>
          </a:solidFill>
          <a:ln/>
        </p:spPr>
      </p:sp>
      <p:sp>
        <p:nvSpPr>
          <p:cNvPr id="3" name="Text 1"/>
          <p:cNvSpPr/>
          <p:nvPr/>
        </p:nvSpPr>
        <p:spPr>
          <a:xfrm>
            <a:off x="457200" y="0"/>
            <a:ext cx="8229600" cy="777240"/>
          </a:xfrm>
          <a:prstGeom prst="rect">
            <a:avLst/>
          </a:prstGeom>
          <a:noFill/>
          <a:ln/>
        </p:spPr>
        <p:txBody>
          <a:bodyPr wrap="square" rtlCol="0" anchor="ctr"/>
          <a:lstStyle/>
          <a:p>
            <a:pPr marL="0" indent="0">
              <a:buNone/>
            </a:pPr>
            <a:r>
              <a:rPr lang="en-US" sz="2000" b="1" dirty="0">
                <a:solidFill>
                  <a:srgbClr val="FFFFFF"/>
                </a:solidFill>
                <a:latin typeface="Cambria" pitchFamily="34" charset="0"/>
                <a:ea typeface="Cambria" pitchFamily="34" charset="-122"/>
                <a:cs typeface="Cambria" pitchFamily="34" charset="-120"/>
              </a:rPr>
              <a:t>O QUE VAMOS ESTUDAR HOJE</a:t>
            </a:r>
            <a:endParaRPr lang="en-US" sz="2000" dirty="0"/>
          </a:p>
        </p:txBody>
      </p:sp>
      <p:sp>
        <p:nvSpPr>
          <p:cNvPr id="4" name="Shape 2"/>
          <p:cNvSpPr/>
          <p:nvPr/>
        </p:nvSpPr>
        <p:spPr>
          <a:xfrm>
            <a:off x="457200" y="987552"/>
            <a:ext cx="8229600" cy="658368"/>
          </a:xfrm>
          <a:prstGeom prst="rect">
            <a:avLst/>
          </a:prstGeom>
          <a:solidFill>
            <a:srgbClr val="F0EAE0"/>
          </a:solidFill>
          <a:ln/>
          <a:effectLst>
            <a:outerShdw blurRad="101600" dist="38100" dir="2700000" algn="bl" rotWithShape="0">
              <a:srgbClr val="000000">
                <a:alpha val="18000"/>
              </a:srgbClr>
            </a:outerShdw>
          </a:effectLst>
        </p:spPr>
      </p:sp>
      <p:sp>
        <p:nvSpPr>
          <p:cNvPr id="5" name="Text 3"/>
          <p:cNvSpPr/>
          <p:nvPr/>
        </p:nvSpPr>
        <p:spPr>
          <a:xfrm>
            <a:off x="594360" y="987552"/>
            <a:ext cx="640080" cy="658368"/>
          </a:xfrm>
          <a:prstGeom prst="rect">
            <a:avLst/>
          </a:prstGeom>
          <a:noFill/>
          <a:ln/>
        </p:spPr>
        <p:txBody>
          <a:bodyPr wrap="square" rtlCol="0" anchor="ctr"/>
          <a:lstStyle/>
          <a:p>
            <a:pPr marL="0" indent="0">
              <a:buNone/>
            </a:pPr>
            <a:r>
              <a:rPr lang="en-US" sz="2200" b="1" dirty="0">
                <a:solidFill>
                  <a:srgbClr val="C0392B"/>
                </a:solidFill>
                <a:latin typeface="Cambria" pitchFamily="34" charset="0"/>
                <a:ea typeface="Cambria" pitchFamily="34" charset="-122"/>
                <a:cs typeface="Cambria" pitchFamily="34" charset="-120"/>
              </a:rPr>
              <a:t>01</a:t>
            </a:r>
            <a:endParaRPr lang="en-US" sz="2200" dirty="0"/>
          </a:p>
        </p:txBody>
      </p:sp>
      <p:sp>
        <p:nvSpPr>
          <p:cNvPr id="6" name="Text 4"/>
          <p:cNvSpPr/>
          <p:nvPr/>
        </p:nvSpPr>
        <p:spPr>
          <a:xfrm>
            <a:off x="1371600" y="987552"/>
            <a:ext cx="7132320" cy="658368"/>
          </a:xfrm>
          <a:prstGeom prst="rect">
            <a:avLst/>
          </a:prstGeom>
          <a:noFill/>
          <a:ln/>
        </p:spPr>
        <p:txBody>
          <a:bodyPr wrap="square" rtlCol="0" anchor="ctr"/>
          <a:lstStyle/>
          <a:p>
            <a:pPr marL="0" indent="0">
              <a:buNone/>
            </a:pPr>
            <a:r>
              <a:rPr lang="en-US" sz="1500" dirty="0">
                <a:solidFill>
                  <a:srgbClr val="1A1A2E"/>
                </a:solidFill>
                <a:latin typeface="Calibri" pitchFamily="34" charset="0"/>
                <a:ea typeface="Calibri" pitchFamily="34" charset="-122"/>
                <a:cs typeface="Calibri" pitchFamily="34" charset="-120"/>
              </a:rPr>
              <a:t>A Nova Espanha: terra, riqueza e desigualdade</a:t>
            </a:r>
            <a:endParaRPr lang="en-US" sz="1500" dirty="0"/>
          </a:p>
        </p:txBody>
      </p:sp>
      <p:sp>
        <p:nvSpPr>
          <p:cNvPr id="7" name="Shape 5"/>
          <p:cNvSpPr/>
          <p:nvPr/>
        </p:nvSpPr>
        <p:spPr>
          <a:xfrm>
            <a:off x="457200" y="1792224"/>
            <a:ext cx="8229600" cy="658368"/>
          </a:xfrm>
          <a:prstGeom prst="rect">
            <a:avLst/>
          </a:prstGeom>
          <a:solidFill>
            <a:srgbClr val="E8E0D5"/>
          </a:solidFill>
          <a:ln/>
          <a:effectLst>
            <a:outerShdw blurRad="101600" dist="38100" dir="2700000" algn="bl" rotWithShape="0">
              <a:srgbClr val="000000">
                <a:alpha val="18000"/>
              </a:srgbClr>
            </a:outerShdw>
          </a:effectLst>
        </p:spPr>
      </p:sp>
      <p:sp>
        <p:nvSpPr>
          <p:cNvPr id="8" name="Text 6"/>
          <p:cNvSpPr/>
          <p:nvPr/>
        </p:nvSpPr>
        <p:spPr>
          <a:xfrm>
            <a:off x="594360" y="1792224"/>
            <a:ext cx="640080" cy="658368"/>
          </a:xfrm>
          <a:prstGeom prst="rect">
            <a:avLst/>
          </a:prstGeom>
          <a:noFill/>
          <a:ln/>
        </p:spPr>
        <p:txBody>
          <a:bodyPr wrap="square" rtlCol="0" anchor="ctr"/>
          <a:lstStyle/>
          <a:p>
            <a:pPr marL="0" indent="0">
              <a:buNone/>
            </a:pPr>
            <a:r>
              <a:rPr lang="en-US" sz="2200" b="1" dirty="0">
                <a:solidFill>
                  <a:srgbClr val="C0392B"/>
                </a:solidFill>
                <a:latin typeface="Cambria" pitchFamily="34" charset="0"/>
                <a:ea typeface="Cambria" pitchFamily="34" charset="-122"/>
                <a:cs typeface="Cambria" pitchFamily="34" charset="-120"/>
              </a:rPr>
              <a:t>02</a:t>
            </a:r>
            <a:endParaRPr lang="en-US" sz="2200" dirty="0"/>
          </a:p>
        </p:txBody>
      </p:sp>
      <p:sp>
        <p:nvSpPr>
          <p:cNvPr id="9" name="Text 7"/>
          <p:cNvSpPr/>
          <p:nvPr/>
        </p:nvSpPr>
        <p:spPr>
          <a:xfrm>
            <a:off x="1371600" y="1792224"/>
            <a:ext cx="7132320" cy="658368"/>
          </a:xfrm>
          <a:prstGeom prst="rect">
            <a:avLst/>
          </a:prstGeom>
          <a:noFill/>
          <a:ln/>
        </p:spPr>
        <p:txBody>
          <a:bodyPr wrap="square" rtlCol="0" anchor="ctr"/>
          <a:lstStyle/>
          <a:p>
            <a:pPr marL="0" indent="0">
              <a:buNone/>
            </a:pPr>
            <a:r>
              <a:rPr lang="en-US" sz="1500" dirty="0">
                <a:solidFill>
                  <a:srgbClr val="1A1A2E"/>
                </a:solidFill>
                <a:latin typeface="Calibri" pitchFamily="34" charset="0"/>
                <a:ea typeface="Calibri" pitchFamily="34" charset="-122"/>
                <a:cs typeface="Calibri" pitchFamily="34" charset="-120"/>
              </a:rPr>
              <a:t>O Grito de Dolores e a insurreição popular de Hidalgo</a:t>
            </a:r>
            <a:endParaRPr lang="en-US" sz="1500" dirty="0"/>
          </a:p>
        </p:txBody>
      </p:sp>
      <p:sp>
        <p:nvSpPr>
          <p:cNvPr id="10" name="Shape 8"/>
          <p:cNvSpPr/>
          <p:nvPr/>
        </p:nvSpPr>
        <p:spPr>
          <a:xfrm>
            <a:off x="457200" y="2596896"/>
            <a:ext cx="8229600" cy="658368"/>
          </a:xfrm>
          <a:prstGeom prst="rect">
            <a:avLst/>
          </a:prstGeom>
          <a:solidFill>
            <a:srgbClr val="F0EAE0"/>
          </a:solidFill>
          <a:ln/>
          <a:effectLst>
            <a:outerShdw blurRad="101600" dist="38100" dir="2700000" algn="bl" rotWithShape="0">
              <a:srgbClr val="000000">
                <a:alpha val="18000"/>
              </a:srgbClr>
            </a:outerShdw>
          </a:effectLst>
        </p:spPr>
      </p:sp>
      <p:sp>
        <p:nvSpPr>
          <p:cNvPr id="11" name="Text 9"/>
          <p:cNvSpPr/>
          <p:nvPr/>
        </p:nvSpPr>
        <p:spPr>
          <a:xfrm>
            <a:off x="594360" y="2596896"/>
            <a:ext cx="640080" cy="658368"/>
          </a:xfrm>
          <a:prstGeom prst="rect">
            <a:avLst/>
          </a:prstGeom>
          <a:noFill/>
          <a:ln/>
        </p:spPr>
        <p:txBody>
          <a:bodyPr wrap="square" rtlCol="0" anchor="ctr"/>
          <a:lstStyle/>
          <a:p>
            <a:pPr marL="0" indent="0">
              <a:buNone/>
            </a:pPr>
            <a:r>
              <a:rPr lang="en-US" sz="2200" b="1" dirty="0">
                <a:solidFill>
                  <a:srgbClr val="C0392B"/>
                </a:solidFill>
                <a:latin typeface="Cambria" pitchFamily="34" charset="0"/>
                <a:ea typeface="Cambria" pitchFamily="34" charset="-122"/>
                <a:cs typeface="Cambria" pitchFamily="34" charset="-120"/>
              </a:rPr>
              <a:t>03</a:t>
            </a:r>
            <a:endParaRPr lang="en-US" sz="2200" dirty="0"/>
          </a:p>
        </p:txBody>
      </p:sp>
      <p:sp>
        <p:nvSpPr>
          <p:cNvPr id="12" name="Text 10"/>
          <p:cNvSpPr/>
          <p:nvPr/>
        </p:nvSpPr>
        <p:spPr>
          <a:xfrm>
            <a:off x="1371600" y="2596896"/>
            <a:ext cx="7132320" cy="658368"/>
          </a:xfrm>
          <a:prstGeom prst="rect">
            <a:avLst/>
          </a:prstGeom>
          <a:noFill/>
          <a:ln/>
        </p:spPr>
        <p:txBody>
          <a:bodyPr wrap="square" rtlCol="0" anchor="ctr"/>
          <a:lstStyle/>
          <a:p>
            <a:pPr marL="0" indent="0">
              <a:buNone/>
            </a:pPr>
            <a:r>
              <a:rPr lang="en-US" sz="1500" dirty="0">
                <a:solidFill>
                  <a:srgbClr val="1A1A2E"/>
                </a:solidFill>
                <a:latin typeface="Calibri" pitchFamily="34" charset="0"/>
                <a:ea typeface="Calibri" pitchFamily="34" charset="-122"/>
                <a:cs typeface="Calibri" pitchFamily="34" charset="-120"/>
              </a:rPr>
              <a:t>Morelos e o projeto radical que foi derrotado</a:t>
            </a:r>
            <a:endParaRPr lang="en-US" sz="1500" dirty="0"/>
          </a:p>
        </p:txBody>
      </p:sp>
      <p:sp>
        <p:nvSpPr>
          <p:cNvPr id="13" name="Shape 11"/>
          <p:cNvSpPr/>
          <p:nvPr/>
        </p:nvSpPr>
        <p:spPr>
          <a:xfrm>
            <a:off x="457200" y="3401568"/>
            <a:ext cx="8229600" cy="658368"/>
          </a:xfrm>
          <a:prstGeom prst="rect">
            <a:avLst/>
          </a:prstGeom>
          <a:solidFill>
            <a:srgbClr val="E8E0D5"/>
          </a:solidFill>
          <a:ln/>
          <a:effectLst>
            <a:outerShdw blurRad="101600" dist="38100" dir="2700000" algn="bl" rotWithShape="0">
              <a:srgbClr val="000000">
                <a:alpha val="18000"/>
              </a:srgbClr>
            </a:outerShdw>
          </a:effectLst>
        </p:spPr>
      </p:sp>
      <p:sp>
        <p:nvSpPr>
          <p:cNvPr id="14" name="Text 12"/>
          <p:cNvSpPr/>
          <p:nvPr/>
        </p:nvSpPr>
        <p:spPr>
          <a:xfrm>
            <a:off x="594360" y="3401568"/>
            <a:ext cx="640080" cy="658368"/>
          </a:xfrm>
          <a:prstGeom prst="rect">
            <a:avLst/>
          </a:prstGeom>
          <a:noFill/>
          <a:ln/>
        </p:spPr>
        <p:txBody>
          <a:bodyPr wrap="square" rtlCol="0" anchor="ctr"/>
          <a:lstStyle/>
          <a:p>
            <a:pPr marL="0" indent="0">
              <a:buNone/>
            </a:pPr>
            <a:r>
              <a:rPr lang="en-US" sz="2200" b="1" dirty="0">
                <a:solidFill>
                  <a:srgbClr val="C0392B"/>
                </a:solidFill>
                <a:latin typeface="Cambria" pitchFamily="34" charset="0"/>
                <a:ea typeface="Cambria" pitchFamily="34" charset="-122"/>
                <a:cs typeface="Cambria" pitchFamily="34" charset="-120"/>
              </a:rPr>
              <a:t>04</a:t>
            </a:r>
            <a:endParaRPr lang="en-US" sz="2200" dirty="0"/>
          </a:p>
        </p:txBody>
      </p:sp>
      <p:sp>
        <p:nvSpPr>
          <p:cNvPr id="15" name="Text 13"/>
          <p:cNvSpPr/>
          <p:nvPr/>
        </p:nvSpPr>
        <p:spPr>
          <a:xfrm>
            <a:off x="1371600" y="3401568"/>
            <a:ext cx="7132320" cy="658368"/>
          </a:xfrm>
          <a:prstGeom prst="rect">
            <a:avLst/>
          </a:prstGeom>
          <a:noFill/>
          <a:ln/>
        </p:spPr>
        <p:txBody>
          <a:bodyPr wrap="square" rtlCol="0" anchor="ctr"/>
          <a:lstStyle/>
          <a:p>
            <a:pPr marL="0" indent="0">
              <a:buNone/>
            </a:pPr>
            <a:r>
              <a:rPr lang="en-US" sz="1500" dirty="0">
                <a:solidFill>
                  <a:srgbClr val="1A1A2E"/>
                </a:solidFill>
                <a:latin typeface="Calibri" pitchFamily="34" charset="0"/>
                <a:ea typeface="Calibri" pitchFamily="34" charset="-122"/>
                <a:cs typeface="Calibri" pitchFamily="34" charset="-120"/>
              </a:rPr>
              <a:t>Iturbide e a independência conservadora de 1821</a:t>
            </a:r>
            <a:endParaRPr lang="en-US" sz="1500" dirty="0"/>
          </a:p>
        </p:txBody>
      </p:sp>
      <p:sp>
        <p:nvSpPr>
          <p:cNvPr id="16" name="Shape 14"/>
          <p:cNvSpPr/>
          <p:nvPr/>
        </p:nvSpPr>
        <p:spPr>
          <a:xfrm>
            <a:off x="457200" y="4206240"/>
            <a:ext cx="8229600" cy="658368"/>
          </a:xfrm>
          <a:prstGeom prst="rect">
            <a:avLst/>
          </a:prstGeom>
          <a:solidFill>
            <a:srgbClr val="F0EAE0"/>
          </a:solidFill>
          <a:ln/>
          <a:effectLst>
            <a:outerShdw blurRad="101600" dist="38100" dir="2700000" algn="bl" rotWithShape="0">
              <a:srgbClr val="000000">
                <a:alpha val="18000"/>
              </a:srgbClr>
            </a:outerShdw>
          </a:effectLst>
        </p:spPr>
      </p:sp>
      <p:sp>
        <p:nvSpPr>
          <p:cNvPr id="17" name="Text 15"/>
          <p:cNvSpPr/>
          <p:nvPr/>
        </p:nvSpPr>
        <p:spPr>
          <a:xfrm>
            <a:off x="594360" y="4206240"/>
            <a:ext cx="640080" cy="658368"/>
          </a:xfrm>
          <a:prstGeom prst="rect">
            <a:avLst/>
          </a:prstGeom>
          <a:noFill/>
          <a:ln/>
        </p:spPr>
        <p:txBody>
          <a:bodyPr wrap="square" rtlCol="0" anchor="ctr"/>
          <a:lstStyle/>
          <a:p>
            <a:pPr marL="0" indent="0">
              <a:buNone/>
            </a:pPr>
            <a:r>
              <a:rPr lang="en-US" sz="2200" b="1" dirty="0">
                <a:solidFill>
                  <a:srgbClr val="C0392B"/>
                </a:solidFill>
                <a:latin typeface="Cambria" pitchFamily="34" charset="0"/>
                <a:ea typeface="Cambria" pitchFamily="34" charset="-122"/>
                <a:cs typeface="Cambria" pitchFamily="34" charset="-120"/>
              </a:rPr>
              <a:t>05</a:t>
            </a:r>
            <a:endParaRPr lang="en-US" sz="2200" dirty="0"/>
          </a:p>
        </p:txBody>
      </p:sp>
      <p:sp>
        <p:nvSpPr>
          <p:cNvPr id="18" name="Text 16"/>
          <p:cNvSpPr/>
          <p:nvPr/>
        </p:nvSpPr>
        <p:spPr>
          <a:xfrm>
            <a:off x="1371600" y="4206240"/>
            <a:ext cx="7132320" cy="658368"/>
          </a:xfrm>
          <a:prstGeom prst="rect">
            <a:avLst/>
          </a:prstGeom>
          <a:noFill/>
          <a:ln/>
        </p:spPr>
        <p:txBody>
          <a:bodyPr wrap="square" rtlCol="0" anchor="ctr"/>
          <a:lstStyle/>
          <a:p>
            <a:pPr marL="0" indent="0">
              <a:buNone/>
            </a:pPr>
            <a:r>
              <a:rPr lang="en-US" sz="1500" dirty="0">
                <a:solidFill>
                  <a:srgbClr val="1A1A2E"/>
                </a:solidFill>
                <a:latin typeface="Calibri" pitchFamily="34" charset="0"/>
                <a:ea typeface="Calibri" pitchFamily="34" charset="-122"/>
                <a:cs typeface="Calibri" pitchFamily="34" charset="-120"/>
              </a:rPr>
              <a:t>Quem ganhou e quem perdeu com a independência?</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7F3EE"/>
        </a:solidFill>
        <a:effectLst/>
      </p:bgPr>
    </p:bg>
    <p:spTree>
      <p:nvGrpSpPr>
        <p:cNvPr id="1" name=""/>
        <p:cNvGrpSpPr/>
        <p:nvPr/>
      </p:nvGrpSpPr>
      <p:grpSpPr>
        <a:xfrm>
          <a:off x="0" y="0"/>
          <a:ext cx="0" cy="0"/>
          <a:chOff x="0" y="0"/>
          <a:chExt cx="0" cy="0"/>
        </a:xfrm>
      </p:grpSpPr>
      <p:sp>
        <p:nvSpPr>
          <p:cNvPr id="2" name="Shape 0"/>
          <p:cNvSpPr/>
          <p:nvPr/>
        </p:nvSpPr>
        <p:spPr>
          <a:xfrm>
            <a:off x="0" y="0"/>
            <a:ext cx="9144000" cy="777240"/>
          </a:xfrm>
          <a:prstGeom prst="rect">
            <a:avLst/>
          </a:prstGeom>
          <a:solidFill>
            <a:srgbClr val="1A1A2E"/>
          </a:solidFill>
          <a:ln/>
        </p:spPr>
      </p:sp>
      <p:sp>
        <p:nvSpPr>
          <p:cNvPr id="3" name="Text 1"/>
          <p:cNvSpPr/>
          <p:nvPr/>
        </p:nvSpPr>
        <p:spPr>
          <a:xfrm>
            <a:off x="457200" y="0"/>
            <a:ext cx="3243649" cy="777240"/>
          </a:xfrm>
          <a:prstGeom prst="rect">
            <a:avLst/>
          </a:prstGeom>
          <a:noFill/>
          <a:ln/>
        </p:spPr>
        <p:txBody>
          <a:bodyPr wrap="square" rtlCol="0" anchor="ctr"/>
          <a:lstStyle/>
          <a:p>
            <a:pPr marL="0" indent="0">
              <a:buNone/>
            </a:pPr>
            <a:r>
              <a:rPr lang="en-US" sz="2200" b="1" dirty="0">
                <a:solidFill>
                  <a:srgbClr val="C9A84C"/>
                </a:solidFill>
                <a:latin typeface="Cambria" pitchFamily="34" charset="0"/>
                <a:ea typeface="Cambria" pitchFamily="34" charset="-122"/>
                <a:cs typeface="Cambria" pitchFamily="34" charset="-120"/>
              </a:rPr>
              <a:t>A NOVA ESPANHA: A JOIA DO IMPÉRIO</a:t>
            </a:r>
            <a:endParaRPr lang="en-US" sz="2200" dirty="0"/>
          </a:p>
        </p:txBody>
      </p:sp>
      <p:pic>
        <p:nvPicPr>
          <p:cNvPr id="4" name="Image 0" descr="/home/claude/imgs_real/mapa_nova_espanha.png"/>
          <p:cNvPicPr>
            <a:picLocks noChangeAspect="1"/>
          </p:cNvPicPr>
          <p:nvPr/>
        </p:nvPicPr>
        <p:blipFill>
          <a:blip r:embed="rId3"/>
          <a:stretch>
            <a:fillRect/>
          </a:stretch>
        </p:blipFill>
        <p:spPr>
          <a:xfrm>
            <a:off x="4018788" y="8155"/>
            <a:ext cx="5125212" cy="5125212"/>
          </a:xfrm>
          <a:prstGeom prst="rect">
            <a:avLst/>
          </a:prstGeom>
          <a:effectLst>
            <a:outerShdw blurRad="101600" dist="38100" dir="2700000" algn="bl" rotWithShape="0">
              <a:srgbClr val="000000">
                <a:alpha val="18000"/>
              </a:srgbClr>
            </a:outerShdw>
          </a:effectLst>
        </p:spPr>
      </p:pic>
      <p:sp>
        <p:nvSpPr>
          <p:cNvPr id="5" name="Text 2"/>
          <p:cNvSpPr/>
          <p:nvPr/>
        </p:nvSpPr>
        <p:spPr>
          <a:xfrm>
            <a:off x="365760" y="960120"/>
            <a:ext cx="1645920" cy="347472"/>
          </a:xfrm>
          <a:prstGeom prst="rect">
            <a:avLst/>
          </a:prstGeom>
          <a:noFill/>
          <a:ln/>
        </p:spPr>
        <p:txBody>
          <a:bodyPr wrap="square" rtlCol="0" anchor="ctr"/>
          <a:lstStyle/>
          <a:p>
            <a:pPr marL="0" indent="0">
              <a:buNone/>
            </a:pPr>
            <a:r>
              <a:rPr lang="en-US" sz="1000" b="1" dirty="0">
                <a:solidFill>
                  <a:srgbClr val="C0392B"/>
                </a:solidFill>
                <a:latin typeface="Calibri" pitchFamily="34" charset="0"/>
                <a:ea typeface="Calibri" pitchFamily="34" charset="-122"/>
                <a:cs typeface="Calibri" pitchFamily="34" charset="-120"/>
              </a:rPr>
              <a:t>🌍 TERRITÓRIO</a:t>
            </a:r>
            <a:endParaRPr lang="en-US" sz="1000" dirty="0"/>
          </a:p>
        </p:txBody>
      </p:sp>
      <p:sp>
        <p:nvSpPr>
          <p:cNvPr id="6" name="Text 3"/>
          <p:cNvSpPr/>
          <p:nvPr/>
        </p:nvSpPr>
        <p:spPr>
          <a:xfrm>
            <a:off x="365760" y="1307592"/>
            <a:ext cx="3335089" cy="402336"/>
          </a:xfrm>
          <a:prstGeom prst="rect">
            <a:avLst/>
          </a:prstGeom>
          <a:noFill/>
          <a:ln/>
        </p:spPr>
        <p:txBody>
          <a:bodyPr wrap="square" rtlCol="0" anchor="ctr"/>
          <a:lstStyle/>
          <a:p>
            <a:pPr marL="0" indent="0">
              <a:buNone/>
            </a:pPr>
            <a:r>
              <a:rPr lang="en-US" sz="1200" dirty="0">
                <a:solidFill>
                  <a:srgbClr val="1A1A2E"/>
                </a:solidFill>
                <a:latin typeface="Calibri" pitchFamily="34" charset="0"/>
                <a:ea typeface="Calibri" pitchFamily="34" charset="-122"/>
                <a:cs typeface="Calibri" pitchFamily="34" charset="-120"/>
              </a:rPr>
              <a:t>México + América Central + sul dos EUA + Cuba + Filipinas</a:t>
            </a:r>
            <a:endParaRPr lang="en-US" sz="1200" dirty="0"/>
          </a:p>
        </p:txBody>
      </p:sp>
      <p:sp>
        <p:nvSpPr>
          <p:cNvPr id="7" name="Text 4"/>
          <p:cNvSpPr/>
          <p:nvPr/>
        </p:nvSpPr>
        <p:spPr>
          <a:xfrm>
            <a:off x="365760" y="1764792"/>
            <a:ext cx="1645920" cy="347472"/>
          </a:xfrm>
          <a:prstGeom prst="rect">
            <a:avLst/>
          </a:prstGeom>
          <a:noFill/>
          <a:ln/>
        </p:spPr>
        <p:txBody>
          <a:bodyPr wrap="square" rtlCol="0" anchor="ctr"/>
          <a:lstStyle/>
          <a:p>
            <a:pPr marL="0" indent="0">
              <a:buNone/>
            </a:pPr>
            <a:r>
              <a:rPr lang="en-US" sz="1000" b="1" dirty="0">
                <a:solidFill>
                  <a:srgbClr val="C0392B"/>
                </a:solidFill>
                <a:latin typeface="Calibri" pitchFamily="34" charset="0"/>
                <a:ea typeface="Calibri" pitchFamily="34" charset="-122"/>
                <a:cs typeface="Calibri" pitchFamily="34" charset="-120"/>
              </a:rPr>
              <a:t>🏙️ CAPITAL</a:t>
            </a:r>
            <a:endParaRPr lang="en-US" sz="1000" dirty="0"/>
          </a:p>
        </p:txBody>
      </p:sp>
      <p:sp>
        <p:nvSpPr>
          <p:cNvPr id="8" name="Text 5"/>
          <p:cNvSpPr/>
          <p:nvPr/>
        </p:nvSpPr>
        <p:spPr>
          <a:xfrm>
            <a:off x="365760" y="2112264"/>
            <a:ext cx="3143559" cy="402336"/>
          </a:xfrm>
          <a:prstGeom prst="rect">
            <a:avLst/>
          </a:prstGeom>
          <a:noFill/>
          <a:ln/>
        </p:spPr>
        <p:txBody>
          <a:bodyPr wrap="square" rtlCol="0" anchor="ctr"/>
          <a:lstStyle/>
          <a:p>
            <a:pPr marL="0" indent="0">
              <a:buNone/>
            </a:pPr>
            <a:r>
              <a:rPr lang="en-US" sz="1200" dirty="0">
                <a:solidFill>
                  <a:srgbClr val="1A1A2E"/>
                </a:solidFill>
                <a:latin typeface="Calibri" pitchFamily="34" charset="0"/>
                <a:ea typeface="Calibri" pitchFamily="34" charset="-122"/>
                <a:cs typeface="Calibri" pitchFamily="34" charset="-120"/>
              </a:rPr>
              <a:t>Cidade do México — 130 mil hab., sobre Tenochtitlan</a:t>
            </a:r>
            <a:endParaRPr lang="en-US" sz="1200" dirty="0"/>
          </a:p>
        </p:txBody>
      </p:sp>
      <p:sp>
        <p:nvSpPr>
          <p:cNvPr id="9" name="Text 6"/>
          <p:cNvSpPr/>
          <p:nvPr/>
        </p:nvSpPr>
        <p:spPr>
          <a:xfrm>
            <a:off x="365760" y="2569464"/>
            <a:ext cx="1645920" cy="347472"/>
          </a:xfrm>
          <a:prstGeom prst="rect">
            <a:avLst/>
          </a:prstGeom>
          <a:noFill/>
          <a:ln/>
        </p:spPr>
        <p:txBody>
          <a:bodyPr wrap="square" rtlCol="0" anchor="ctr"/>
          <a:lstStyle/>
          <a:p>
            <a:pPr marL="0" indent="0">
              <a:buNone/>
            </a:pPr>
            <a:r>
              <a:rPr lang="en-US" sz="1000" b="1" dirty="0">
                <a:solidFill>
                  <a:srgbClr val="C0392B"/>
                </a:solidFill>
                <a:latin typeface="Calibri" pitchFamily="34" charset="0"/>
                <a:ea typeface="Calibri" pitchFamily="34" charset="-122"/>
                <a:cs typeface="Calibri" pitchFamily="34" charset="-120"/>
              </a:rPr>
              <a:t>⛏️ ECONOMIA</a:t>
            </a:r>
            <a:endParaRPr lang="en-US" sz="1000" dirty="0"/>
          </a:p>
        </p:txBody>
      </p:sp>
      <p:sp>
        <p:nvSpPr>
          <p:cNvPr id="10" name="Text 7"/>
          <p:cNvSpPr/>
          <p:nvPr/>
        </p:nvSpPr>
        <p:spPr>
          <a:xfrm>
            <a:off x="365760" y="2916936"/>
            <a:ext cx="2686359" cy="402336"/>
          </a:xfrm>
          <a:prstGeom prst="rect">
            <a:avLst/>
          </a:prstGeom>
          <a:noFill/>
          <a:ln/>
        </p:spPr>
        <p:txBody>
          <a:bodyPr wrap="square" rtlCol="0" anchor="ctr"/>
          <a:lstStyle/>
          <a:p>
            <a:pPr marL="0" indent="0">
              <a:buNone/>
            </a:pPr>
            <a:r>
              <a:rPr lang="en-US" sz="1200" dirty="0">
                <a:solidFill>
                  <a:srgbClr val="1A1A2E"/>
                </a:solidFill>
                <a:latin typeface="Calibri" pitchFamily="34" charset="0"/>
                <a:ea typeface="Calibri" pitchFamily="34" charset="-122"/>
                <a:cs typeface="Calibri" pitchFamily="34" charset="-120"/>
              </a:rPr>
              <a:t>Prata de Guanajuato e Zacatecas — motor do Império</a:t>
            </a:r>
            <a:endParaRPr lang="en-US" sz="1200" dirty="0"/>
          </a:p>
        </p:txBody>
      </p:sp>
      <p:sp>
        <p:nvSpPr>
          <p:cNvPr id="11" name="Text 8"/>
          <p:cNvSpPr/>
          <p:nvPr/>
        </p:nvSpPr>
        <p:spPr>
          <a:xfrm>
            <a:off x="365760" y="3374136"/>
            <a:ext cx="1645920" cy="347472"/>
          </a:xfrm>
          <a:prstGeom prst="rect">
            <a:avLst/>
          </a:prstGeom>
          <a:noFill/>
          <a:ln/>
        </p:spPr>
        <p:txBody>
          <a:bodyPr wrap="square" rtlCol="0" anchor="ctr"/>
          <a:lstStyle/>
          <a:p>
            <a:pPr marL="0" indent="0">
              <a:buNone/>
            </a:pPr>
            <a:r>
              <a:rPr lang="en-US" sz="1000" b="1" dirty="0">
                <a:solidFill>
                  <a:srgbClr val="C0392B"/>
                </a:solidFill>
                <a:latin typeface="Calibri" pitchFamily="34" charset="0"/>
                <a:ea typeface="Calibri" pitchFamily="34" charset="-122"/>
                <a:cs typeface="Calibri" pitchFamily="34" charset="-120"/>
              </a:rPr>
              <a:t>🌾 CAMPO</a:t>
            </a:r>
            <a:endParaRPr lang="en-US" sz="1000" dirty="0"/>
          </a:p>
        </p:txBody>
      </p:sp>
      <p:sp>
        <p:nvSpPr>
          <p:cNvPr id="12" name="Text 9"/>
          <p:cNvSpPr/>
          <p:nvPr/>
        </p:nvSpPr>
        <p:spPr>
          <a:xfrm>
            <a:off x="365760" y="3721608"/>
            <a:ext cx="2538078" cy="402336"/>
          </a:xfrm>
          <a:prstGeom prst="rect">
            <a:avLst/>
          </a:prstGeom>
          <a:noFill/>
          <a:ln/>
        </p:spPr>
        <p:txBody>
          <a:bodyPr wrap="square" rtlCol="0" anchor="ctr"/>
          <a:lstStyle/>
          <a:p>
            <a:pPr marL="0" indent="0">
              <a:buNone/>
            </a:pPr>
            <a:r>
              <a:rPr lang="en-US" sz="1200" dirty="0">
                <a:solidFill>
                  <a:srgbClr val="1A1A2E"/>
                </a:solidFill>
                <a:latin typeface="Calibri" pitchFamily="34" charset="0"/>
                <a:ea typeface="Calibri" pitchFamily="34" charset="-122"/>
                <a:cs typeface="Calibri" pitchFamily="34" charset="-120"/>
              </a:rPr>
              <a:t>Maioria: peões semiservos em haciendas endividados por gerações</a:t>
            </a:r>
            <a:endParaRPr lang="en-US" sz="1200" dirty="0"/>
          </a:p>
        </p:txBody>
      </p:sp>
      <p:sp>
        <p:nvSpPr>
          <p:cNvPr id="13" name="Text 10"/>
          <p:cNvSpPr/>
          <p:nvPr/>
        </p:nvSpPr>
        <p:spPr>
          <a:xfrm>
            <a:off x="365760" y="4178808"/>
            <a:ext cx="1645920" cy="347472"/>
          </a:xfrm>
          <a:prstGeom prst="rect">
            <a:avLst/>
          </a:prstGeom>
          <a:noFill/>
          <a:ln/>
        </p:spPr>
        <p:txBody>
          <a:bodyPr wrap="square" rtlCol="0" anchor="ctr"/>
          <a:lstStyle/>
          <a:p>
            <a:pPr marL="0" indent="0">
              <a:buNone/>
            </a:pPr>
            <a:r>
              <a:rPr lang="en-US" sz="1000" b="1" dirty="0">
                <a:solidFill>
                  <a:srgbClr val="C0392B"/>
                </a:solidFill>
                <a:latin typeface="Calibri" pitchFamily="34" charset="0"/>
                <a:ea typeface="Calibri" pitchFamily="34" charset="-122"/>
                <a:cs typeface="Calibri" pitchFamily="34" charset="-120"/>
              </a:rPr>
              <a:t>⛪ IGREJA</a:t>
            </a:r>
            <a:endParaRPr lang="en-US" sz="1000" dirty="0"/>
          </a:p>
        </p:txBody>
      </p:sp>
      <p:sp>
        <p:nvSpPr>
          <p:cNvPr id="14" name="Text 11"/>
          <p:cNvSpPr/>
          <p:nvPr/>
        </p:nvSpPr>
        <p:spPr>
          <a:xfrm>
            <a:off x="365760" y="4462766"/>
            <a:ext cx="2933494" cy="402336"/>
          </a:xfrm>
          <a:prstGeom prst="rect">
            <a:avLst/>
          </a:prstGeom>
          <a:noFill/>
          <a:ln/>
        </p:spPr>
        <p:txBody>
          <a:bodyPr wrap="square" rtlCol="0" anchor="ctr"/>
          <a:lstStyle/>
          <a:p>
            <a:pPr marL="0" indent="0">
              <a:buNone/>
            </a:pPr>
            <a:r>
              <a:rPr lang="en-US" sz="1200" dirty="0">
                <a:solidFill>
                  <a:srgbClr val="1A1A2E"/>
                </a:solidFill>
                <a:latin typeface="Calibri" pitchFamily="34" charset="0"/>
                <a:ea typeface="Calibri" pitchFamily="34" charset="-122"/>
                <a:cs typeface="Calibri" pitchFamily="34" charset="-120"/>
              </a:rPr>
              <a:t>Maior proprietária de terras, banco de crédito, educação</a:t>
            </a:r>
            <a:endParaRPr lang="en-US" sz="1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1A1A2E"/>
        </a:solidFill>
        <a:effectLst/>
      </p:bgPr>
    </p:bg>
    <p:spTree>
      <p:nvGrpSpPr>
        <p:cNvPr id="1" name=""/>
        <p:cNvGrpSpPr/>
        <p:nvPr/>
      </p:nvGrpSpPr>
      <p:grpSpPr>
        <a:xfrm>
          <a:off x="0" y="0"/>
          <a:ext cx="0" cy="0"/>
          <a:chOff x="0" y="0"/>
          <a:chExt cx="0" cy="0"/>
        </a:xfrm>
      </p:grpSpPr>
      <p:sp>
        <p:nvSpPr>
          <p:cNvPr id="2" name="Shape 0"/>
          <p:cNvSpPr/>
          <p:nvPr/>
        </p:nvSpPr>
        <p:spPr>
          <a:xfrm>
            <a:off x="0" y="0"/>
            <a:ext cx="9144000" cy="777240"/>
          </a:xfrm>
          <a:prstGeom prst="rect">
            <a:avLst/>
          </a:prstGeom>
          <a:solidFill>
            <a:srgbClr val="C0392B"/>
          </a:solidFill>
          <a:ln/>
        </p:spPr>
      </p:sp>
      <p:sp>
        <p:nvSpPr>
          <p:cNvPr id="3" name="Text 1"/>
          <p:cNvSpPr/>
          <p:nvPr/>
        </p:nvSpPr>
        <p:spPr>
          <a:xfrm>
            <a:off x="457200" y="0"/>
            <a:ext cx="8229600" cy="777240"/>
          </a:xfrm>
          <a:prstGeom prst="rect">
            <a:avLst/>
          </a:prstGeom>
          <a:noFill/>
          <a:ln/>
        </p:spPr>
        <p:txBody>
          <a:bodyPr wrap="square" rtlCol="0" anchor="ctr"/>
          <a:lstStyle/>
          <a:p>
            <a:pPr marL="0" indent="0">
              <a:buNone/>
            </a:pPr>
            <a:r>
              <a:rPr lang="en-US" sz="2200" b="1" dirty="0">
                <a:solidFill>
                  <a:srgbClr val="FFFFFF"/>
                </a:solidFill>
                <a:latin typeface="Cambria" pitchFamily="34" charset="0"/>
                <a:ea typeface="Cambria" pitchFamily="34" charset="-122"/>
                <a:cs typeface="Cambria" pitchFamily="34" charset="-120"/>
              </a:rPr>
              <a:t>O SISTEMA DE CASTAS</a:t>
            </a:r>
            <a:endParaRPr lang="en-US" sz="2200" dirty="0"/>
          </a:p>
        </p:txBody>
      </p:sp>
      <p:sp>
        <p:nvSpPr>
          <p:cNvPr id="4" name="Shape 2"/>
          <p:cNvSpPr/>
          <p:nvPr/>
        </p:nvSpPr>
        <p:spPr>
          <a:xfrm>
            <a:off x="3108960" y="960120"/>
            <a:ext cx="2926080" cy="749808"/>
          </a:xfrm>
          <a:prstGeom prst="rect">
            <a:avLst/>
          </a:prstGeom>
          <a:solidFill>
            <a:srgbClr val="8B0000"/>
          </a:solidFill>
          <a:ln/>
          <a:effectLst>
            <a:outerShdw blurRad="101600" dist="38100" dir="2700000" algn="bl" rotWithShape="0">
              <a:srgbClr val="000000">
                <a:alpha val="18000"/>
              </a:srgbClr>
            </a:outerShdw>
          </a:effectLst>
        </p:spPr>
      </p:sp>
      <p:sp>
        <p:nvSpPr>
          <p:cNvPr id="5" name="Text 3"/>
          <p:cNvSpPr/>
          <p:nvPr/>
        </p:nvSpPr>
        <p:spPr>
          <a:xfrm>
            <a:off x="3108960" y="960120"/>
            <a:ext cx="2926080" cy="749808"/>
          </a:xfrm>
          <a:prstGeom prst="rect">
            <a:avLst/>
          </a:prstGeom>
          <a:noFill/>
          <a:ln/>
        </p:spPr>
        <p:txBody>
          <a:bodyPr wrap="square"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ESPANHÓIS PENINSULARES</a:t>
            </a:r>
            <a:endParaRPr lang="en-US" sz="1200" dirty="0"/>
          </a:p>
          <a:p>
            <a:pPr marL="0" indent="0" algn="ctr">
              <a:buNone/>
            </a:pPr>
            <a:r>
              <a:rPr lang="en-US" sz="1000" i="1" dirty="0">
                <a:solidFill>
                  <a:srgbClr val="FFFFFF"/>
                </a:solidFill>
                <a:latin typeface="Calibri" pitchFamily="34" charset="0"/>
                <a:ea typeface="Calibri" pitchFamily="34" charset="-122"/>
                <a:cs typeface="Calibri" pitchFamily="34" charset="-120"/>
              </a:rPr>
              <a:t>nascidos na Espanha, cargos mais altos</a:t>
            </a:r>
            <a:endParaRPr lang="en-US" sz="1200" dirty="0"/>
          </a:p>
        </p:txBody>
      </p:sp>
      <p:sp>
        <p:nvSpPr>
          <p:cNvPr id="6" name="Shape 4"/>
          <p:cNvSpPr/>
          <p:nvPr/>
        </p:nvSpPr>
        <p:spPr>
          <a:xfrm>
            <a:off x="2377440" y="1856232"/>
            <a:ext cx="4389120" cy="749808"/>
          </a:xfrm>
          <a:prstGeom prst="rect">
            <a:avLst/>
          </a:prstGeom>
          <a:solidFill>
            <a:srgbClr val="A0522D"/>
          </a:solidFill>
          <a:ln/>
          <a:effectLst>
            <a:outerShdw blurRad="101600" dist="38100" dir="2700000" algn="bl" rotWithShape="0">
              <a:srgbClr val="000000">
                <a:alpha val="18000"/>
              </a:srgbClr>
            </a:outerShdw>
          </a:effectLst>
        </p:spPr>
      </p:sp>
      <p:sp>
        <p:nvSpPr>
          <p:cNvPr id="7" name="Text 5"/>
          <p:cNvSpPr/>
          <p:nvPr/>
        </p:nvSpPr>
        <p:spPr>
          <a:xfrm>
            <a:off x="2377440" y="1856232"/>
            <a:ext cx="4389120" cy="749808"/>
          </a:xfrm>
          <a:prstGeom prst="rect">
            <a:avLst/>
          </a:prstGeom>
          <a:noFill/>
          <a:ln/>
        </p:spPr>
        <p:txBody>
          <a:bodyPr wrap="square" rtlCol="0" anchor="ctr"/>
          <a:lstStyle/>
          <a:p>
            <a:pPr marL="0" indent="0" algn="ctr">
              <a:buNone/>
            </a:pPr>
            <a:r>
              <a:rPr lang="en-US" sz="1200" b="1" dirty="0" smtClean="0">
                <a:solidFill>
                  <a:srgbClr val="FFFFFF"/>
                </a:solidFill>
                <a:latin typeface="Calibri" pitchFamily="34" charset="0"/>
                <a:ea typeface="Calibri" pitchFamily="34" charset="-122"/>
                <a:cs typeface="Calibri" pitchFamily="34" charset="-120"/>
              </a:rPr>
              <a:t>CRIOLLOS</a:t>
            </a:r>
            <a:endParaRPr lang="en-US" sz="1200" dirty="0"/>
          </a:p>
          <a:p>
            <a:pPr marL="0" indent="0" algn="ctr">
              <a:buNone/>
            </a:pPr>
            <a:r>
              <a:rPr lang="en-US" sz="1000" i="1" dirty="0">
                <a:solidFill>
                  <a:srgbClr val="FFFFFF"/>
                </a:solidFill>
                <a:latin typeface="Calibri" pitchFamily="34" charset="0"/>
                <a:ea typeface="Calibri" pitchFamily="34" charset="-122"/>
                <a:cs typeface="Calibri" pitchFamily="34" charset="-120"/>
              </a:rPr>
              <a:t>espanhóis nascidos na América, proprietários</a:t>
            </a:r>
            <a:endParaRPr lang="en-US" sz="1200" dirty="0"/>
          </a:p>
        </p:txBody>
      </p:sp>
      <p:sp>
        <p:nvSpPr>
          <p:cNvPr id="8" name="Shape 6"/>
          <p:cNvSpPr/>
          <p:nvPr/>
        </p:nvSpPr>
        <p:spPr>
          <a:xfrm>
            <a:off x="1463040" y="2752344"/>
            <a:ext cx="6217920" cy="749808"/>
          </a:xfrm>
          <a:prstGeom prst="rect">
            <a:avLst/>
          </a:prstGeom>
          <a:solidFill>
            <a:srgbClr val="8B7355"/>
          </a:solidFill>
          <a:ln/>
          <a:effectLst>
            <a:outerShdw blurRad="101600" dist="38100" dir="2700000" algn="bl" rotWithShape="0">
              <a:srgbClr val="000000">
                <a:alpha val="18000"/>
              </a:srgbClr>
            </a:outerShdw>
          </a:effectLst>
        </p:spPr>
      </p:sp>
      <p:sp>
        <p:nvSpPr>
          <p:cNvPr id="9" name="Text 7"/>
          <p:cNvSpPr/>
          <p:nvPr/>
        </p:nvSpPr>
        <p:spPr>
          <a:xfrm>
            <a:off x="1463040" y="2752344"/>
            <a:ext cx="6217920" cy="749808"/>
          </a:xfrm>
          <a:prstGeom prst="rect">
            <a:avLst/>
          </a:prstGeom>
          <a:noFill/>
          <a:ln/>
        </p:spPr>
        <p:txBody>
          <a:bodyPr wrap="square"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MESTIÇOS, MULATOS, ZAMBOS</a:t>
            </a:r>
            <a:endParaRPr lang="en-US" sz="1200" dirty="0"/>
          </a:p>
          <a:p>
            <a:pPr marL="0" indent="0" algn="ctr">
              <a:buNone/>
            </a:pPr>
            <a:r>
              <a:rPr lang="en-US" sz="1000" i="1" dirty="0">
                <a:solidFill>
                  <a:srgbClr val="FFFFFF"/>
                </a:solidFill>
                <a:latin typeface="Calibri" pitchFamily="34" charset="0"/>
                <a:ea typeface="Calibri" pitchFamily="34" charset="-122"/>
                <a:cs typeface="Calibri" pitchFamily="34" charset="-120"/>
              </a:rPr>
              <a:t>filhos de uniões mistas, artesãos, comerciantes</a:t>
            </a:r>
            <a:endParaRPr lang="en-US" sz="1200" dirty="0"/>
          </a:p>
        </p:txBody>
      </p:sp>
      <p:sp>
        <p:nvSpPr>
          <p:cNvPr id="10" name="Shape 8"/>
          <p:cNvSpPr/>
          <p:nvPr/>
        </p:nvSpPr>
        <p:spPr>
          <a:xfrm>
            <a:off x="365760" y="3648456"/>
            <a:ext cx="8412480" cy="749808"/>
          </a:xfrm>
          <a:prstGeom prst="rect">
            <a:avLst/>
          </a:prstGeom>
          <a:solidFill>
            <a:srgbClr val="4A3728"/>
          </a:solidFill>
          <a:ln/>
          <a:effectLst>
            <a:outerShdw blurRad="101600" dist="38100" dir="2700000" algn="bl" rotWithShape="0">
              <a:srgbClr val="000000">
                <a:alpha val="18000"/>
              </a:srgbClr>
            </a:outerShdw>
          </a:effectLst>
        </p:spPr>
      </p:sp>
      <p:sp>
        <p:nvSpPr>
          <p:cNvPr id="11" name="Text 9"/>
          <p:cNvSpPr/>
          <p:nvPr/>
        </p:nvSpPr>
        <p:spPr>
          <a:xfrm>
            <a:off x="365760" y="3648456"/>
            <a:ext cx="8412480" cy="749808"/>
          </a:xfrm>
          <a:prstGeom prst="rect">
            <a:avLst/>
          </a:prstGeom>
          <a:noFill/>
          <a:ln/>
        </p:spPr>
        <p:txBody>
          <a:bodyPr wrap="square"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INDÍGENAS E PESSOAS NEGRAS ESCRAVIZADAS</a:t>
            </a:r>
            <a:endParaRPr lang="en-US" sz="1200" dirty="0"/>
          </a:p>
          <a:p>
            <a:pPr marL="0" indent="0" algn="ctr">
              <a:buNone/>
            </a:pPr>
            <a:r>
              <a:rPr lang="en-US" sz="1000" i="1" dirty="0">
                <a:solidFill>
                  <a:srgbClr val="FFFFFF"/>
                </a:solidFill>
                <a:latin typeface="Calibri" pitchFamily="34" charset="0"/>
                <a:ea typeface="Calibri" pitchFamily="34" charset="-122"/>
                <a:cs typeface="Calibri" pitchFamily="34" charset="-120"/>
              </a:rPr>
              <a:t>peões, mineradores, base da pirâmide</a:t>
            </a:r>
            <a:endParaRPr lang="en-US" sz="1200" dirty="0"/>
          </a:p>
        </p:txBody>
      </p:sp>
      <p:sp>
        <p:nvSpPr>
          <p:cNvPr id="12" name="Text 10"/>
          <p:cNvSpPr/>
          <p:nvPr/>
        </p:nvSpPr>
        <p:spPr>
          <a:xfrm>
            <a:off x="457200" y="4663440"/>
            <a:ext cx="8229600" cy="347472"/>
          </a:xfrm>
          <a:prstGeom prst="rect">
            <a:avLst/>
          </a:prstGeom>
          <a:noFill/>
          <a:ln/>
        </p:spPr>
        <p:txBody>
          <a:bodyPr wrap="square" rtlCol="0" anchor="ctr"/>
          <a:lstStyle/>
          <a:p>
            <a:pPr marL="0" indent="0" algn="ctr">
              <a:buNone/>
            </a:pPr>
            <a:r>
              <a:rPr lang="en-US" sz="1100" i="1" dirty="0">
                <a:solidFill>
                  <a:srgbClr val="C9A84C"/>
                </a:solidFill>
                <a:latin typeface="Calibri" pitchFamily="34" charset="0"/>
                <a:ea typeface="Calibri" pitchFamily="34" charset="-122"/>
                <a:cs typeface="Calibri" pitchFamily="34" charset="-120"/>
              </a:rPr>
              <a:t>Rígida hierarquia colonial — a posição dependia da origem racial</a:t>
            </a:r>
            <a:endParaRPr lang="en-US" sz="11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7F3EE"/>
        </a:solidFill>
        <a:effectLst/>
      </p:bgPr>
    </p:bg>
    <p:spTree>
      <p:nvGrpSpPr>
        <p:cNvPr id="1" name=""/>
        <p:cNvGrpSpPr/>
        <p:nvPr/>
      </p:nvGrpSpPr>
      <p:grpSpPr>
        <a:xfrm>
          <a:off x="0" y="0"/>
          <a:ext cx="0" cy="0"/>
          <a:chOff x="0" y="0"/>
          <a:chExt cx="0" cy="0"/>
        </a:xfrm>
      </p:grpSpPr>
      <p:sp>
        <p:nvSpPr>
          <p:cNvPr id="2" name="Shape 0"/>
          <p:cNvSpPr/>
          <p:nvPr/>
        </p:nvSpPr>
        <p:spPr>
          <a:xfrm>
            <a:off x="0" y="0"/>
            <a:ext cx="9144000" cy="777240"/>
          </a:xfrm>
          <a:prstGeom prst="rect">
            <a:avLst/>
          </a:prstGeom>
          <a:solidFill>
            <a:srgbClr val="1A1A2E"/>
          </a:solidFill>
          <a:ln/>
        </p:spPr>
      </p:sp>
      <p:sp>
        <p:nvSpPr>
          <p:cNvPr id="3" name="Text 1"/>
          <p:cNvSpPr/>
          <p:nvPr/>
        </p:nvSpPr>
        <p:spPr>
          <a:xfrm>
            <a:off x="457200" y="0"/>
            <a:ext cx="8229600" cy="777240"/>
          </a:xfrm>
          <a:prstGeom prst="rect">
            <a:avLst/>
          </a:prstGeom>
          <a:noFill/>
          <a:ln/>
        </p:spPr>
        <p:txBody>
          <a:bodyPr wrap="square" rtlCol="0" anchor="ctr"/>
          <a:lstStyle/>
          <a:p>
            <a:pPr marL="0" indent="0">
              <a:buNone/>
            </a:pPr>
            <a:r>
              <a:rPr lang="en-US" sz="2000" b="1" dirty="0">
                <a:solidFill>
                  <a:srgbClr val="C9A84C"/>
                </a:solidFill>
                <a:latin typeface="Cambria" pitchFamily="34" charset="0"/>
                <a:ea typeface="Cambria" pitchFamily="34" charset="-122"/>
                <a:cs typeface="Cambria" pitchFamily="34" charset="-120"/>
              </a:rPr>
              <a:t>MIGUEL HIDALGO E O GRITO DE DOLORES</a:t>
            </a:r>
            <a:endParaRPr lang="en-US" sz="2000" dirty="0"/>
          </a:p>
        </p:txBody>
      </p:sp>
      <p:pic>
        <p:nvPicPr>
          <p:cNvPr id="4" name="Image 0" descr="/home/claude/imgs_real/hidalgo_azulejos.jpeg"/>
          <p:cNvPicPr>
            <a:picLocks noChangeAspect="1"/>
          </p:cNvPicPr>
          <p:nvPr/>
        </p:nvPicPr>
        <p:blipFill>
          <a:blip r:embed="rId3"/>
          <a:stretch>
            <a:fillRect/>
          </a:stretch>
        </p:blipFill>
        <p:spPr>
          <a:xfrm>
            <a:off x="320040" y="868680"/>
            <a:ext cx="2286000" cy="3200400"/>
          </a:xfrm>
          <a:prstGeom prst="rect">
            <a:avLst/>
          </a:prstGeom>
          <a:effectLst>
            <a:outerShdw blurRad="101600" dist="38100" dir="2700000" algn="bl" rotWithShape="0">
              <a:srgbClr val="000000">
                <a:alpha val="18000"/>
              </a:srgbClr>
            </a:outerShdw>
          </a:effectLst>
        </p:spPr>
      </p:pic>
      <p:sp>
        <p:nvSpPr>
          <p:cNvPr id="5" name="Text 2"/>
          <p:cNvSpPr/>
          <p:nvPr/>
        </p:nvSpPr>
        <p:spPr>
          <a:xfrm>
            <a:off x="320040" y="4114800"/>
            <a:ext cx="2286000" cy="365760"/>
          </a:xfrm>
          <a:prstGeom prst="rect">
            <a:avLst/>
          </a:prstGeom>
          <a:noFill/>
          <a:ln/>
        </p:spPr>
        <p:txBody>
          <a:bodyPr wrap="square" rtlCol="0" anchor="ctr"/>
          <a:lstStyle/>
          <a:p>
            <a:pPr marL="0" indent="0" algn="ctr">
              <a:buNone/>
            </a:pPr>
            <a:r>
              <a:rPr lang="en-US" sz="900" i="1" dirty="0">
                <a:solidFill>
                  <a:srgbClr val="6B6B6B"/>
                </a:solidFill>
                <a:latin typeface="Calibri" pitchFamily="34" charset="0"/>
                <a:ea typeface="Calibri" pitchFamily="34" charset="-122"/>
                <a:cs typeface="Calibri" pitchFamily="34" charset="-120"/>
              </a:rPr>
              <a:t>Mural de azulejos, Dolores Hidalgo</a:t>
            </a:r>
            <a:endParaRPr lang="en-US" sz="900" dirty="0"/>
          </a:p>
        </p:txBody>
      </p:sp>
      <p:sp>
        <p:nvSpPr>
          <p:cNvPr id="6" name="Text 3"/>
          <p:cNvSpPr/>
          <p:nvPr/>
        </p:nvSpPr>
        <p:spPr>
          <a:xfrm>
            <a:off x="2834640" y="914400"/>
            <a:ext cx="5943600" cy="384048"/>
          </a:xfrm>
          <a:prstGeom prst="rect">
            <a:avLst/>
          </a:prstGeom>
          <a:noFill/>
          <a:ln/>
        </p:spPr>
        <p:txBody>
          <a:bodyPr wrap="square" rtlCol="0" anchor="ctr"/>
          <a:lstStyle/>
          <a:p>
            <a:pPr marL="0" indent="0">
              <a:buNone/>
            </a:pPr>
            <a:r>
              <a:rPr lang="en-US" sz="1500" b="1" dirty="0">
                <a:solidFill>
                  <a:srgbClr val="C0392B"/>
                </a:solidFill>
                <a:latin typeface="Cambria" pitchFamily="34" charset="0"/>
                <a:ea typeface="Cambria" pitchFamily="34" charset="-122"/>
                <a:cs typeface="Cambria" pitchFamily="34" charset="-120"/>
              </a:rPr>
              <a:t>Quem era Hidalgo?</a:t>
            </a:r>
            <a:endParaRPr lang="en-US" sz="1500" dirty="0"/>
          </a:p>
        </p:txBody>
      </p:sp>
      <p:sp>
        <p:nvSpPr>
          <p:cNvPr id="7" name="Text 4"/>
          <p:cNvSpPr/>
          <p:nvPr/>
        </p:nvSpPr>
        <p:spPr>
          <a:xfrm>
            <a:off x="2834640" y="1353312"/>
            <a:ext cx="5943600" cy="1005840"/>
          </a:xfrm>
          <a:prstGeom prst="rect">
            <a:avLst/>
          </a:prstGeom>
          <a:noFill/>
          <a:ln/>
        </p:spPr>
        <p:txBody>
          <a:bodyPr wrap="square" rtlCol="0" anchor="ctr"/>
          <a:lstStyle/>
          <a:p>
            <a:pPr marL="0" indent="0">
              <a:buNone/>
            </a:pPr>
            <a:r>
              <a:rPr lang="en-US" sz="1300" dirty="0">
                <a:solidFill>
                  <a:srgbClr val="1A1A2E"/>
                </a:solidFill>
                <a:latin typeface="Calibri" pitchFamily="34" charset="0"/>
                <a:ea typeface="Calibri" pitchFamily="34" charset="-122"/>
                <a:cs typeface="Calibri" pitchFamily="34" charset="-120"/>
              </a:rPr>
              <a:t>Pároco de Dolores, em Guanajuato. Culto, leitor dos iluministas proibidos pela Inquisição. Cultivava uvas e amoreiras em desafio às proibições coloniais. Aos 57 anos, sem experiência militar, tomou a </a:t>
            </a:r>
            <a:r>
              <a:rPr lang="en-US" sz="1300" dirty="0" err="1" smtClean="0">
                <a:solidFill>
                  <a:srgbClr val="1A1A2E"/>
                </a:solidFill>
                <a:latin typeface="Calibri" pitchFamily="34" charset="0"/>
                <a:ea typeface="Calibri" pitchFamily="34" charset="-122"/>
                <a:cs typeface="Calibri" pitchFamily="34" charset="-120"/>
              </a:rPr>
              <a:t>decisão</a:t>
            </a:r>
            <a:r>
              <a:rPr lang="en-US" sz="1300" dirty="0" smtClean="0">
                <a:solidFill>
                  <a:srgbClr val="1A1A2E"/>
                </a:solidFill>
                <a:latin typeface="Calibri" pitchFamily="34" charset="0"/>
                <a:ea typeface="Calibri" pitchFamily="34" charset="-122"/>
                <a:cs typeface="Calibri" pitchFamily="34" charset="-120"/>
              </a:rPr>
              <a:t> de se </a:t>
            </a:r>
            <a:r>
              <a:rPr lang="en-US" sz="1300" dirty="0" err="1" smtClean="0">
                <a:solidFill>
                  <a:srgbClr val="1A1A2E"/>
                </a:solidFill>
                <a:latin typeface="Calibri" pitchFamily="34" charset="0"/>
                <a:ea typeface="Calibri" pitchFamily="34" charset="-122"/>
                <a:cs typeface="Calibri" pitchFamily="34" charset="-120"/>
              </a:rPr>
              <a:t>insurgir</a:t>
            </a:r>
            <a:r>
              <a:rPr lang="en-US" sz="1300" dirty="0" smtClean="0">
                <a:solidFill>
                  <a:srgbClr val="1A1A2E"/>
                </a:solidFill>
                <a:latin typeface="Calibri" pitchFamily="34" charset="0"/>
                <a:ea typeface="Calibri" pitchFamily="34" charset="-122"/>
                <a:cs typeface="Calibri" pitchFamily="34" charset="-120"/>
              </a:rPr>
              <a:t> contra a </a:t>
            </a:r>
            <a:r>
              <a:rPr lang="en-US" sz="1300" dirty="0" err="1" smtClean="0">
                <a:solidFill>
                  <a:srgbClr val="1A1A2E"/>
                </a:solidFill>
                <a:latin typeface="Calibri" pitchFamily="34" charset="0"/>
                <a:ea typeface="Calibri" pitchFamily="34" charset="-122"/>
                <a:cs typeface="Calibri" pitchFamily="34" charset="-120"/>
              </a:rPr>
              <a:t>dominação</a:t>
            </a:r>
            <a:r>
              <a:rPr lang="en-US" sz="1300" dirty="0" smtClean="0">
                <a:solidFill>
                  <a:srgbClr val="1A1A2E"/>
                </a:solidFill>
                <a:latin typeface="Calibri" pitchFamily="34" charset="0"/>
                <a:ea typeface="Calibri" pitchFamily="34" charset="-122"/>
                <a:cs typeface="Calibri" pitchFamily="34" charset="-120"/>
              </a:rPr>
              <a:t> colonial.</a:t>
            </a:r>
            <a:endParaRPr lang="en-US" sz="1300" dirty="0"/>
          </a:p>
        </p:txBody>
      </p:sp>
      <p:sp>
        <p:nvSpPr>
          <p:cNvPr id="8" name="Shape 5"/>
          <p:cNvSpPr/>
          <p:nvPr/>
        </p:nvSpPr>
        <p:spPr>
          <a:xfrm>
            <a:off x="2834640" y="2487168"/>
            <a:ext cx="5943600" cy="1691640"/>
          </a:xfrm>
          <a:prstGeom prst="roundRect">
            <a:avLst>
              <a:gd name="adj" fmla="val 4324"/>
            </a:avLst>
          </a:prstGeom>
          <a:solidFill>
            <a:srgbClr val="FDF6E3"/>
          </a:solidFill>
          <a:ln/>
          <a:effectLst>
            <a:outerShdw blurRad="101600" dist="38100" dir="2700000" algn="bl" rotWithShape="0">
              <a:srgbClr val="000000">
                <a:alpha val="18000"/>
              </a:srgbClr>
            </a:outerShdw>
          </a:effectLst>
        </p:spPr>
      </p:sp>
      <p:sp>
        <p:nvSpPr>
          <p:cNvPr id="9" name="Text 6"/>
          <p:cNvSpPr/>
          <p:nvPr/>
        </p:nvSpPr>
        <p:spPr>
          <a:xfrm>
            <a:off x="2971800" y="2578608"/>
            <a:ext cx="5669280" cy="347472"/>
          </a:xfrm>
          <a:prstGeom prst="rect">
            <a:avLst/>
          </a:prstGeom>
          <a:noFill/>
          <a:ln/>
        </p:spPr>
        <p:txBody>
          <a:bodyPr wrap="square" rtlCol="0" anchor="ctr"/>
          <a:lstStyle/>
          <a:p>
            <a:pPr marL="0" indent="0">
              <a:buNone/>
            </a:pPr>
            <a:r>
              <a:rPr lang="en-US" sz="1100" b="1" dirty="0">
                <a:solidFill>
                  <a:srgbClr val="8B7355"/>
                </a:solidFill>
                <a:latin typeface="Calibri" pitchFamily="34" charset="0"/>
                <a:ea typeface="Calibri" pitchFamily="34" charset="-122"/>
                <a:cs typeface="Calibri" pitchFamily="34" charset="-120"/>
              </a:rPr>
              <a:t>📜  GRITO DE DOLORES — 16 de setembro de 1810</a:t>
            </a:r>
            <a:endParaRPr lang="en-US" sz="1100" dirty="0"/>
          </a:p>
        </p:txBody>
      </p:sp>
      <p:sp>
        <p:nvSpPr>
          <p:cNvPr id="10" name="Text 7"/>
          <p:cNvSpPr/>
          <p:nvPr/>
        </p:nvSpPr>
        <p:spPr>
          <a:xfrm>
            <a:off x="2971800" y="2971800"/>
            <a:ext cx="5669280" cy="1143000"/>
          </a:xfrm>
          <a:prstGeom prst="rect">
            <a:avLst/>
          </a:prstGeom>
          <a:noFill/>
          <a:ln/>
        </p:spPr>
        <p:txBody>
          <a:bodyPr wrap="square" rtlCol="0" anchor="ctr"/>
          <a:lstStyle/>
          <a:p>
            <a:pPr marL="0" indent="0">
              <a:buNone/>
            </a:pPr>
            <a:r>
              <a:rPr lang="en-US" sz="1200" dirty="0">
                <a:solidFill>
                  <a:srgbClr val="1A1A2E"/>
                </a:solidFill>
                <a:latin typeface="Calibri" pitchFamily="34" charset="0"/>
                <a:ea typeface="Calibri" pitchFamily="34" charset="-122"/>
                <a:cs typeface="Calibri" pitchFamily="34" charset="-120"/>
              </a:rPr>
              <a:t>"Viva la religión católica! Viva Fernando VII! Viva la Patria! Muera el mal gobierno!"</a:t>
            </a:r>
            <a:endParaRPr lang="en-US" sz="1200" dirty="0"/>
          </a:p>
          <a:p>
            <a:pPr marL="0" indent="0">
              <a:buNone/>
            </a:pPr>
            <a:endParaRPr lang="en-US" sz="1200" dirty="0"/>
          </a:p>
          <a:p>
            <a:pPr marL="0" indent="0">
              <a:buNone/>
            </a:pPr>
            <a:r>
              <a:rPr lang="en-US" sz="1200" dirty="0">
                <a:solidFill>
                  <a:srgbClr val="1A1A2E"/>
                </a:solidFill>
                <a:latin typeface="Calibri" pitchFamily="34" charset="0"/>
                <a:ea typeface="Calibri" pitchFamily="34" charset="-122"/>
                <a:cs typeface="Calibri" pitchFamily="34" charset="-120"/>
              </a:rPr>
              <a:t>Hidalgo prometeu devolver terras comunitárias e abolir o tributo indígena. Foram essas promessas concretas que mobilizaram 80 mil pessoas.</a:t>
            </a:r>
            <a:endParaRPr lang="en-US" sz="1200" dirty="0"/>
          </a:p>
        </p:txBody>
      </p:sp>
      <p:sp>
        <p:nvSpPr>
          <p:cNvPr id="11" name="Shape 8"/>
          <p:cNvSpPr/>
          <p:nvPr/>
        </p:nvSpPr>
        <p:spPr>
          <a:xfrm>
            <a:off x="320040" y="4526280"/>
            <a:ext cx="2286000" cy="411480"/>
          </a:xfrm>
          <a:prstGeom prst="rect">
            <a:avLst/>
          </a:prstGeom>
          <a:solidFill>
            <a:srgbClr val="C0392B"/>
          </a:solidFill>
          <a:ln/>
        </p:spPr>
      </p:sp>
      <p:sp>
        <p:nvSpPr>
          <p:cNvPr id="12" name="Text 9"/>
          <p:cNvSpPr/>
          <p:nvPr/>
        </p:nvSpPr>
        <p:spPr>
          <a:xfrm>
            <a:off x="320040" y="4526280"/>
            <a:ext cx="2286000" cy="411480"/>
          </a:xfrm>
          <a:prstGeom prst="rect">
            <a:avLst/>
          </a:prstGeom>
          <a:noFill/>
          <a:ln/>
        </p:spPr>
        <p:txBody>
          <a:bodyPr wrap="square"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16 SET 1810</a:t>
            </a:r>
            <a:endParaRPr lang="en-US" sz="1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1A1A2E"/>
        </a:solidFill>
        <a:effectLst/>
      </p:bgPr>
    </p:bg>
    <p:spTree>
      <p:nvGrpSpPr>
        <p:cNvPr id="1" name=""/>
        <p:cNvGrpSpPr/>
        <p:nvPr/>
      </p:nvGrpSpPr>
      <p:grpSpPr>
        <a:xfrm>
          <a:off x="0" y="0"/>
          <a:ext cx="0" cy="0"/>
          <a:chOff x="0" y="0"/>
          <a:chExt cx="0" cy="0"/>
        </a:xfrm>
      </p:grpSpPr>
      <p:sp>
        <p:nvSpPr>
          <p:cNvPr id="2" name="Shape 0"/>
          <p:cNvSpPr/>
          <p:nvPr/>
        </p:nvSpPr>
        <p:spPr>
          <a:xfrm>
            <a:off x="0" y="0"/>
            <a:ext cx="9144000" cy="777240"/>
          </a:xfrm>
          <a:prstGeom prst="rect">
            <a:avLst/>
          </a:prstGeom>
          <a:solidFill>
            <a:srgbClr val="C9A84C"/>
          </a:solidFill>
          <a:ln/>
        </p:spPr>
      </p:sp>
      <p:sp>
        <p:nvSpPr>
          <p:cNvPr id="3" name="Text 1"/>
          <p:cNvSpPr/>
          <p:nvPr/>
        </p:nvSpPr>
        <p:spPr>
          <a:xfrm>
            <a:off x="457200" y="0"/>
            <a:ext cx="8229600" cy="777240"/>
          </a:xfrm>
          <a:prstGeom prst="rect">
            <a:avLst/>
          </a:prstGeom>
          <a:noFill/>
          <a:ln/>
        </p:spPr>
        <p:txBody>
          <a:bodyPr wrap="square" rtlCol="0" anchor="ctr"/>
          <a:lstStyle/>
          <a:p>
            <a:pPr marL="0" indent="0">
              <a:buNone/>
            </a:pPr>
            <a:r>
              <a:rPr lang="en-US" sz="2000" b="1" dirty="0">
                <a:solidFill>
                  <a:srgbClr val="1A1A2E"/>
                </a:solidFill>
                <a:latin typeface="Cambria" pitchFamily="34" charset="0"/>
                <a:ea typeface="Cambria" pitchFamily="34" charset="-122"/>
                <a:cs typeface="Cambria" pitchFamily="34" charset="-120"/>
              </a:rPr>
              <a:t>A INSURREIÇÃO POPULAR: UM EXÉRCITO DE 80 MIL</a:t>
            </a:r>
            <a:endParaRPr lang="en-US" sz="2000" dirty="0"/>
          </a:p>
        </p:txBody>
      </p:sp>
      <p:sp>
        <p:nvSpPr>
          <p:cNvPr id="4" name="Shape 2"/>
          <p:cNvSpPr/>
          <p:nvPr/>
        </p:nvSpPr>
        <p:spPr>
          <a:xfrm>
            <a:off x="457200" y="960120"/>
            <a:ext cx="1920240" cy="640080"/>
          </a:xfrm>
          <a:prstGeom prst="rect">
            <a:avLst/>
          </a:prstGeom>
          <a:solidFill>
            <a:srgbClr val="C0392B"/>
          </a:solidFill>
          <a:ln/>
          <a:effectLst>
            <a:outerShdw blurRad="101600" dist="38100" dir="2700000" algn="bl" rotWithShape="0">
              <a:srgbClr val="000000">
                <a:alpha val="18000"/>
              </a:srgbClr>
            </a:outerShdw>
          </a:effectLst>
        </p:spPr>
      </p:sp>
      <p:sp>
        <p:nvSpPr>
          <p:cNvPr id="5" name="Text 3"/>
          <p:cNvSpPr/>
          <p:nvPr/>
        </p:nvSpPr>
        <p:spPr>
          <a:xfrm>
            <a:off x="457200" y="960120"/>
            <a:ext cx="1920240" cy="640080"/>
          </a:xfrm>
          <a:prstGeom prst="rect">
            <a:avLst/>
          </a:prstGeom>
          <a:noFill/>
          <a:ln/>
        </p:spPr>
        <p:txBody>
          <a:bodyPr wrap="square"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20 SET 1810</a:t>
            </a:r>
            <a:endParaRPr lang="en-US" sz="1100" dirty="0"/>
          </a:p>
        </p:txBody>
      </p:sp>
      <p:sp>
        <p:nvSpPr>
          <p:cNvPr id="6" name="Text 4"/>
          <p:cNvSpPr/>
          <p:nvPr/>
        </p:nvSpPr>
        <p:spPr>
          <a:xfrm>
            <a:off x="2606040" y="960120"/>
            <a:ext cx="6217920" cy="640080"/>
          </a:xfrm>
          <a:prstGeom prst="rect">
            <a:avLst/>
          </a:prstGeom>
          <a:noFill/>
          <a:ln/>
        </p:spPr>
        <p:txBody>
          <a:bodyPr wrap="square" rtlCol="0" anchor="ctr"/>
          <a:lstStyle/>
          <a:p>
            <a:pPr marL="0" indent="0">
              <a:buNone/>
            </a:pPr>
            <a:r>
              <a:rPr lang="en-US" sz="1300" dirty="0">
                <a:solidFill>
                  <a:srgbClr val="FFFFFF"/>
                </a:solidFill>
                <a:latin typeface="Calibri" pitchFamily="34" charset="0"/>
                <a:ea typeface="Calibri" pitchFamily="34" charset="-122"/>
                <a:cs typeface="Calibri" pitchFamily="34" charset="-120"/>
              </a:rPr>
              <a:t>Tomada de Celaya</a:t>
            </a:r>
            <a:endParaRPr lang="en-US" sz="1300" dirty="0"/>
          </a:p>
        </p:txBody>
      </p:sp>
      <p:sp>
        <p:nvSpPr>
          <p:cNvPr id="7" name="Shape 5"/>
          <p:cNvSpPr/>
          <p:nvPr/>
        </p:nvSpPr>
        <p:spPr>
          <a:xfrm>
            <a:off x="457200" y="1755648"/>
            <a:ext cx="1920240" cy="640080"/>
          </a:xfrm>
          <a:prstGeom prst="rect">
            <a:avLst/>
          </a:prstGeom>
          <a:solidFill>
            <a:srgbClr val="C0392B"/>
          </a:solidFill>
          <a:ln/>
          <a:effectLst>
            <a:outerShdw blurRad="101600" dist="38100" dir="2700000" algn="bl" rotWithShape="0">
              <a:srgbClr val="000000">
                <a:alpha val="18000"/>
              </a:srgbClr>
            </a:outerShdw>
          </a:effectLst>
        </p:spPr>
      </p:sp>
      <p:sp>
        <p:nvSpPr>
          <p:cNvPr id="8" name="Text 6"/>
          <p:cNvSpPr/>
          <p:nvPr/>
        </p:nvSpPr>
        <p:spPr>
          <a:xfrm>
            <a:off x="457200" y="1755648"/>
            <a:ext cx="1920240" cy="640080"/>
          </a:xfrm>
          <a:prstGeom prst="rect">
            <a:avLst/>
          </a:prstGeom>
          <a:noFill/>
          <a:ln/>
        </p:spPr>
        <p:txBody>
          <a:bodyPr wrap="square"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28 SET 1810</a:t>
            </a:r>
            <a:endParaRPr lang="en-US" sz="1100" dirty="0"/>
          </a:p>
        </p:txBody>
      </p:sp>
      <p:sp>
        <p:nvSpPr>
          <p:cNvPr id="9" name="Text 7"/>
          <p:cNvSpPr/>
          <p:nvPr/>
        </p:nvSpPr>
        <p:spPr>
          <a:xfrm>
            <a:off x="2606040" y="1755648"/>
            <a:ext cx="6217920" cy="640080"/>
          </a:xfrm>
          <a:prstGeom prst="rect">
            <a:avLst/>
          </a:prstGeom>
          <a:noFill/>
          <a:ln/>
        </p:spPr>
        <p:txBody>
          <a:bodyPr wrap="square" rtlCol="0" anchor="ctr"/>
          <a:lstStyle/>
          <a:p>
            <a:pPr marL="0" indent="0">
              <a:buNone/>
            </a:pPr>
            <a:r>
              <a:rPr lang="en-US" sz="1300" dirty="0">
                <a:solidFill>
                  <a:srgbClr val="FFFFFF"/>
                </a:solidFill>
                <a:latin typeface="Calibri" pitchFamily="34" charset="0"/>
                <a:ea typeface="Calibri" pitchFamily="34" charset="-122"/>
                <a:cs typeface="Calibri" pitchFamily="34" charset="-120"/>
              </a:rPr>
              <a:t>Tomada de Guanajuato — massacre na alhóndiga</a:t>
            </a:r>
            <a:endParaRPr lang="en-US" sz="1300" dirty="0"/>
          </a:p>
        </p:txBody>
      </p:sp>
      <p:sp>
        <p:nvSpPr>
          <p:cNvPr id="10" name="Shape 8"/>
          <p:cNvSpPr/>
          <p:nvPr/>
        </p:nvSpPr>
        <p:spPr>
          <a:xfrm>
            <a:off x="457200" y="2551176"/>
            <a:ext cx="1920240" cy="640080"/>
          </a:xfrm>
          <a:prstGeom prst="rect">
            <a:avLst/>
          </a:prstGeom>
          <a:solidFill>
            <a:srgbClr val="C0392B"/>
          </a:solidFill>
          <a:ln/>
          <a:effectLst>
            <a:outerShdw blurRad="101600" dist="38100" dir="2700000" algn="bl" rotWithShape="0">
              <a:srgbClr val="000000">
                <a:alpha val="18000"/>
              </a:srgbClr>
            </a:outerShdw>
          </a:effectLst>
        </p:spPr>
      </p:sp>
      <p:sp>
        <p:nvSpPr>
          <p:cNvPr id="11" name="Text 9"/>
          <p:cNvSpPr/>
          <p:nvPr/>
        </p:nvSpPr>
        <p:spPr>
          <a:xfrm>
            <a:off x="457200" y="2551176"/>
            <a:ext cx="1920240" cy="640080"/>
          </a:xfrm>
          <a:prstGeom prst="rect">
            <a:avLst/>
          </a:prstGeom>
          <a:noFill/>
          <a:ln/>
        </p:spPr>
        <p:txBody>
          <a:bodyPr wrap="square"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OUT 1810</a:t>
            </a:r>
            <a:endParaRPr lang="en-US" sz="1100" dirty="0"/>
          </a:p>
        </p:txBody>
      </p:sp>
      <p:sp>
        <p:nvSpPr>
          <p:cNvPr id="12" name="Text 10"/>
          <p:cNvSpPr/>
          <p:nvPr/>
        </p:nvSpPr>
        <p:spPr>
          <a:xfrm>
            <a:off x="2606040" y="2551176"/>
            <a:ext cx="6217920" cy="640080"/>
          </a:xfrm>
          <a:prstGeom prst="rect">
            <a:avLst/>
          </a:prstGeom>
          <a:noFill/>
          <a:ln/>
        </p:spPr>
        <p:txBody>
          <a:bodyPr wrap="square" rtlCol="0" anchor="ctr"/>
          <a:lstStyle/>
          <a:p>
            <a:pPr marL="0" indent="0">
              <a:buNone/>
            </a:pPr>
            <a:r>
              <a:rPr lang="en-US" sz="1300" dirty="0">
                <a:solidFill>
                  <a:srgbClr val="FFFFFF"/>
                </a:solidFill>
                <a:latin typeface="Calibri" pitchFamily="34" charset="0"/>
                <a:ea typeface="Calibri" pitchFamily="34" charset="-122"/>
                <a:cs typeface="Calibri" pitchFamily="34" charset="-120"/>
              </a:rPr>
              <a:t>Tomada de Valladolid (hoje: Morelia)</a:t>
            </a:r>
            <a:endParaRPr lang="en-US" sz="1300" dirty="0"/>
          </a:p>
        </p:txBody>
      </p:sp>
      <p:sp>
        <p:nvSpPr>
          <p:cNvPr id="13" name="Shape 11"/>
          <p:cNvSpPr/>
          <p:nvPr/>
        </p:nvSpPr>
        <p:spPr>
          <a:xfrm>
            <a:off x="457200" y="3346704"/>
            <a:ext cx="1920240" cy="640080"/>
          </a:xfrm>
          <a:prstGeom prst="rect">
            <a:avLst/>
          </a:prstGeom>
          <a:solidFill>
            <a:srgbClr val="C0392B"/>
          </a:solidFill>
          <a:ln/>
          <a:effectLst>
            <a:outerShdw blurRad="101600" dist="38100" dir="2700000" algn="bl" rotWithShape="0">
              <a:srgbClr val="000000">
                <a:alpha val="18000"/>
              </a:srgbClr>
            </a:outerShdw>
          </a:effectLst>
        </p:spPr>
      </p:sp>
      <p:sp>
        <p:nvSpPr>
          <p:cNvPr id="14" name="Text 12"/>
          <p:cNvSpPr/>
          <p:nvPr/>
        </p:nvSpPr>
        <p:spPr>
          <a:xfrm>
            <a:off x="457200" y="3346704"/>
            <a:ext cx="1920240" cy="640080"/>
          </a:xfrm>
          <a:prstGeom prst="rect">
            <a:avLst/>
          </a:prstGeom>
          <a:noFill/>
          <a:ln/>
        </p:spPr>
        <p:txBody>
          <a:bodyPr wrap="square"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OUT 1810</a:t>
            </a:r>
            <a:endParaRPr lang="en-US" sz="1100" dirty="0"/>
          </a:p>
        </p:txBody>
      </p:sp>
      <p:sp>
        <p:nvSpPr>
          <p:cNvPr id="15" name="Text 13"/>
          <p:cNvSpPr/>
          <p:nvPr/>
        </p:nvSpPr>
        <p:spPr>
          <a:xfrm>
            <a:off x="2606040" y="3346704"/>
            <a:ext cx="6217920" cy="640080"/>
          </a:xfrm>
          <a:prstGeom prst="rect">
            <a:avLst/>
          </a:prstGeom>
          <a:noFill/>
          <a:ln/>
        </p:spPr>
        <p:txBody>
          <a:bodyPr wrap="square" rtlCol="0" anchor="ctr"/>
          <a:lstStyle/>
          <a:p>
            <a:pPr marL="0" indent="0">
              <a:buNone/>
            </a:pPr>
            <a:r>
              <a:rPr lang="en-US" sz="1300" dirty="0">
                <a:solidFill>
                  <a:srgbClr val="FFFFFF"/>
                </a:solidFill>
                <a:latin typeface="Calibri" pitchFamily="34" charset="0"/>
                <a:ea typeface="Calibri" pitchFamily="34" charset="-122"/>
                <a:cs typeface="Calibri" pitchFamily="34" charset="-120"/>
              </a:rPr>
              <a:t>Hidalgo decreta abolição da escravidão e do tributo indígena</a:t>
            </a:r>
            <a:endParaRPr lang="en-US" sz="1300" dirty="0"/>
          </a:p>
        </p:txBody>
      </p:sp>
      <p:sp>
        <p:nvSpPr>
          <p:cNvPr id="16" name="Shape 14"/>
          <p:cNvSpPr/>
          <p:nvPr/>
        </p:nvSpPr>
        <p:spPr>
          <a:xfrm>
            <a:off x="457200" y="4142232"/>
            <a:ext cx="1920240" cy="640080"/>
          </a:xfrm>
          <a:prstGeom prst="rect">
            <a:avLst/>
          </a:prstGeom>
          <a:solidFill>
            <a:srgbClr val="C0392B"/>
          </a:solidFill>
          <a:ln/>
          <a:effectLst>
            <a:outerShdw blurRad="101600" dist="38100" dir="2700000" algn="bl" rotWithShape="0">
              <a:srgbClr val="000000">
                <a:alpha val="18000"/>
              </a:srgbClr>
            </a:outerShdw>
          </a:effectLst>
        </p:spPr>
      </p:sp>
      <p:sp>
        <p:nvSpPr>
          <p:cNvPr id="17" name="Text 15"/>
          <p:cNvSpPr/>
          <p:nvPr/>
        </p:nvSpPr>
        <p:spPr>
          <a:xfrm>
            <a:off x="457200" y="4142232"/>
            <a:ext cx="1920240" cy="640080"/>
          </a:xfrm>
          <a:prstGeom prst="rect">
            <a:avLst/>
          </a:prstGeom>
          <a:noFill/>
          <a:ln/>
        </p:spPr>
        <p:txBody>
          <a:bodyPr wrap="square" rtlCol="0" anchor="ctr"/>
          <a:lstStyle/>
          <a:p>
            <a:pPr marL="0" indent="0" algn="ctr">
              <a:buNone/>
            </a:pPr>
            <a:r>
              <a:rPr lang="en-US" sz="1100" b="1" dirty="0">
                <a:solidFill>
                  <a:srgbClr val="FFFFFF"/>
                </a:solidFill>
                <a:latin typeface="Calibri" pitchFamily="34" charset="0"/>
                <a:ea typeface="Calibri" pitchFamily="34" charset="-122"/>
                <a:cs typeface="Calibri" pitchFamily="34" charset="-120"/>
              </a:rPr>
              <a:t>JUL 1811</a:t>
            </a:r>
            <a:endParaRPr lang="en-US" sz="1100" dirty="0"/>
          </a:p>
        </p:txBody>
      </p:sp>
      <p:sp>
        <p:nvSpPr>
          <p:cNvPr id="18" name="Text 16"/>
          <p:cNvSpPr/>
          <p:nvPr/>
        </p:nvSpPr>
        <p:spPr>
          <a:xfrm>
            <a:off x="2606040" y="4142232"/>
            <a:ext cx="4375528" cy="640080"/>
          </a:xfrm>
          <a:prstGeom prst="rect">
            <a:avLst/>
          </a:prstGeom>
          <a:noFill/>
          <a:ln/>
        </p:spPr>
        <p:txBody>
          <a:bodyPr wrap="square" rtlCol="0" anchor="ctr"/>
          <a:lstStyle/>
          <a:p>
            <a:pPr marL="0" indent="0">
              <a:buNone/>
            </a:pPr>
            <a:r>
              <a:rPr lang="en-US" sz="1300" dirty="0">
                <a:solidFill>
                  <a:srgbClr val="FFFFFF"/>
                </a:solidFill>
                <a:latin typeface="Calibri" pitchFamily="34" charset="0"/>
                <a:ea typeface="Calibri" pitchFamily="34" charset="-122"/>
                <a:cs typeface="Calibri" pitchFamily="34" charset="-120"/>
              </a:rPr>
              <a:t>Hidalgo </a:t>
            </a:r>
            <a:r>
              <a:rPr lang="en-US" sz="1300" dirty="0" smtClean="0">
                <a:solidFill>
                  <a:srgbClr val="FFFFFF"/>
                </a:solidFill>
                <a:latin typeface="Calibri" pitchFamily="34" charset="0"/>
                <a:ea typeface="Calibri" pitchFamily="34" charset="-122"/>
                <a:cs typeface="Calibri" pitchFamily="34" charset="-120"/>
              </a:rPr>
              <a:t>é </a:t>
            </a:r>
            <a:r>
              <a:rPr lang="en-US" sz="1300" dirty="0" err="1" smtClean="0">
                <a:solidFill>
                  <a:srgbClr val="FFFFFF"/>
                </a:solidFill>
                <a:latin typeface="Calibri" pitchFamily="34" charset="0"/>
                <a:ea typeface="Calibri" pitchFamily="34" charset="-122"/>
                <a:cs typeface="Calibri" pitchFamily="34" charset="-120"/>
              </a:rPr>
              <a:t>capturado</a:t>
            </a:r>
            <a:r>
              <a:rPr lang="en-US" sz="1300" dirty="0" smtClean="0">
                <a:solidFill>
                  <a:srgbClr val="FFFFFF"/>
                </a:solidFill>
                <a:latin typeface="Calibri" pitchFamily="34" charset="0"/>
                <a:ea typeface="Calibri" pitchFamily="34" charset="-122"/>
                <a:cs typeface="Calibri" pitchFamily="34" charset="-120"/>
              </a:rPr>
              <a:t> </a:t>
            </a:r>
            <a:r>
              <a:rPr lang="en-US" sz="1300" dirty="0">
                <a:solidFill>
                  <a:srgbClr val="FFFFFF"/>
                </a:solidFill>
                <a:latin typeface="Calibri" pitchFamily="34" charset="0"/>
                <a:ea typeface="Calibri" pitchFamily="34" charset="-122"/>
                <a:cs typeface="Calibri" pitchFamily="34" charset="-120"/>
              </a:rPr>
              <a:t>e fuzilado — cabeça exposta por 10 anos</a:t>
            </a:r>
            <a:endParaRPr lang="en-US" sz="1300" dirty="0"/>
          </a:p>
        </p:txBody>
      </p:sp>
      <p:sp>
        <p:nvSpPr>
          <p:cNvPr id="19" name="Shape 17"/>
          <p:cNvSpPr/>
          <p:nvPr/>
        </p:nvSpPr>
        <p:spPr>
          <a:xfrm>
            <a:off x="457200" y="4822505"/>
            <a:ext cx="8229600" cy="230510"/>
          </a:xfrm>
          <a:prstGeom prst="roundRect">
            <a:avLst>
              <a:gd name="adj" fmla="val 13953"/>
            </a:avLst>
          </a:prstGeom>
          <a:solidFill>
            <a:srgbClr val="2A0A0A"/>
          </a:solidFill>
          <a:ln/>
        </p:spPr>
      </p:sp>
      <p:sp>
        <p:nvSpPr>
          <p:cNvPr id="20" name="Text 18"/>
          <p:cNvSpPr/>
          <p:nvPr/>
        </p:nvSpPr>
        <p:spPr>
          <a:xfrm>
            <a:off x="594360" y="4740209"/>
            <a:ext cx="7955280" cy="393192"/>
          </a:xfrm>
          <a:prstGeom prst="rect">
            <a:avLst/>
          </a:prstGeom>
          <a:noFill/>
          <a:ln/>
        </p:spPr>
        <p:txBody>
          <a:bodyPr wrap="square" rtlCol="0" anchor="ctr"/>
          <a:lstStyle/>
          <a:p>
            <a:pPr marL="0" indent="0">
              <a:buNone/>
            </a:pPr>
            <a:r>
              <a:rPr lang="en-US" sz="1100" i="1" dirty="0">
                <a:solidFill>
                  <a:srgbClr val="C9A84C"/>
                </a:solidFill>
                <a:latin typeface="Calibri" pitchFamily="34" charset="0"/>
                <a:ea typeface="Calibri" pitchFamily="34" charset="-122"/>
                <a:cs typeface="Calibri" pitchFamily="34" charset="-120"/>
              </a:rPr>
              <a:t>A Igreja excomungou Hidalgo. Os crioulos proprietários se uniram aos peninsulares para reprimir o movimento.</a:t>
            </a:r>
            <a:endParaRPr lang="en-US" sz="1100" dirty="0"/>
          </a:p>
        </p:txBody>
      </p:sp>
      <p:pic>
        <p:nvPicPr>
          <p:cNvPr id="1026" name="Picture 2" descr="https://felipedeveza.com.br/wp-content/uploads/2026/06/cabeca-de-hidalg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81568" y="1633159"/>
            <a:ext cx="1969017" cy="295160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7F3EE"/>
        </a:solidFill>
        <a:effectLst/>
      </p:bgPr>
    </p:bg>
    <p:spTree>
      <p:nvGrpSpPr>
        <p:cNvPr id="1" name=""/>
        <p:cNvGrpSpPr/>
        <p:nvPr/>
      </p:nvGrpSpPr>
      <p:grpSpPr>
        <a:xfrm>
          <a:off x="0" y="0"/>
          <a:ext cx="0" cy="0"/>
          <a:chOff x="0" y="0"/>
          <a:chExt cx="0" cy="0"/>
        </a:xfrm>
      </p:grpSpPr>
      <p:sp>
        <p:nvSpPr>
          <p:cNvPr id="2" name="Shape 0"/>
          <p:cNvSpPr/>
          <p:nvPr/>
        </p:nvSpPr>
        <p:spPr>
          <a:xfrm>
            <a:off x="0" y="0"/>
            <a:ext cx="9144000" cy="777240"/>
          </a:xfrm>
          <a:prstGeom prst="rect">
            <a:avLst/>
          </a:prstGeom>
          <a:solidFill>
            <a:srgbClr val="1A1A2E"/>
          </a:solidFill>
          <a:ln/>
        </p:spPr>
      </p:sp>
      <p:sp>
        <p:nvSpPr>
          <p:cNvPr id="3" name="Text 1"/>
          <p:cNvSpPr/>
          <p:nvPr/>
        </p:nvSpPr>
        <p:spPr>
          <a:xfrm>
            <a:off x="457200" y="0"/>
            <a:ext cx="8229600" cy="777240"/>
          </a:xfrm>
          <a:prstGeom prst="rect">
            <a:avLst/>
          </a:prstGeom>
          <a:noFill/>
          <a:ln/>
        </p:spPr>
        <p:txBody>
          <a:bodyPr wrap="square" rtlCol="0" anchor="ctr"/>
          <a:lstStyle/>
          <a:p>
            <a:pPr marL="0" indent="0">
              <a:buNone/>
            </a:pPr>
            <a:r>
              <a:rPr lang="en-US" sz="2200" b="1" dirty="0">
                <a:solidFill>
                  <a:srgbClr val="C9A84C"/>
                </a:solidFill>
                <a:latin typeface="Cambria" pitchFamily="34" charset="0"/>
                <a:ea typeface="Cambria" pitchFamily="34" charset="-122"/>
                <a:cs typeface="Cambria" pitchFamily="34" charset="-120"/>
              </a:rPr>
              <a:t>MORELOS: O PROJETO RADICAL</a:t>
            </a:r>
            <a:endParaRPr lang="en-US" sz="2200" dirty="0"/>
          </a:p>
        </p:txBody>
      </p:sp>
      <p:pic>
        <p:nvPicPr>
          <p:cNvPr id="4" name="Image 0" descr="/home/claude/imgs_real/morelos_retrato.png"/>
          <p:cNvPicPr>
            <a:picLocks noChangeAspect="1"/>
          </p:cNvPicPr>
          <p:nvPr/>
        </p:nvPicPr>
        <p:blipFill>
          <a:blip r:embed="rId3"/>
          <a:stretch>
            <a:fillRect/>
          </a:stretch>
        </p:blipFill>
        <p:spPr>
          <a:xfrm>
            <a:off x="320040" y="868680"/>
            <a:ext cx="1920240" cy="2880360"/>
          </a:xfrm>
          <a:prstGeom prst="rect">
            <a:avLst/>
          </a:prstGeom>
          <a:effectLst>
            <a:outerShdw blurRad="101600" dist="38100" dir="2700000" algn="bl" rotWithShape="0">
              <a:srgbClr val="000000">
                <a:alpha val="18000"/>
              </a:srgbClr>
            </a:outerShdw>
          </a:effectLst>
        </p:spPr>
      </p:pic>
      <p:sp>
        <p:nvSpPr>
          <p:cNvPr id="5" name="Text 2"/>
          <p:cNvSpPr/>
          <p:nvPr/>
        </p:nvSpPr>
        <p:spPr>
          <a:xfrm>
            <a:off x="320040" y="3794760"/>
            <a:ext cx="1920240" cy="457200"/>
          </a:xfrm>
          <a:prstGeom prst="rect">
            <a:avLst/>
          </a:prstGeom>
          <a:noFill/>
          <a:ln/>
        </p:spPr>
        <p:txBody>
          <a:bodyPr wrap="square" rtlCol="0" anchor="ctr"/>
          <a:lstStyle/>
          <a:p>
            <a:pPr marL="0" indent="0" algn="ctr">
              <a:buNone/>
            </a:pPr>
            <a:r>
              <a:rPr lang="en-US" sz="900" i="1" dirty="0">
                <a:solidFill>
                  <a:srgbClr val="6B6B6B"/>
                </a:solidFill>
                <a:latin typeface="Calibri" pitchFamily="34" charset="0"/>
                <a:ea typeface="Calibri" pitchFamily="34" charset="-122"/>
                <a:cs typeface="Calibri" pitchFamily="34" charset="-120"/>
              </a:rPr>
              <a:t>José María Morelos y Pavón</a:t>
            </a:r>
            <a:endParaRPr lang="en-US" sz="900" dirty="0"/>
          </a:p>
          <a:p>
            <a:pPr marL="0" indent="0" algn="ctr">
              <a:buNone/>
            </a:pPr>
            <a:r>
              <a:rPr lang="en-US" sz="900" i="1" dirty="0">
                <a:solidFill>
                  <a:srgbClr val="6B6B6B"/>
                </a:solidFill>
                <a:latin typeface="Calibri" pitchFamily="34" charset="0"/>
                <a:ea typeface="Calibri" pitchFamily="34" charset="-122"/>
                <a:cs typeface="Calibri" pitchFamily="34" charset="-120"/>
              </a:rPr>
              <a:t>(c. 1812) — note o lenço</a:t>
            </a:r>
            <a:endParaRPr lang="en-US" sz="900" dirty="0"/>
          </a:p>
        </p:txBody>
      </p:sp>
      <p:sp>
        <p:nvSpPr>
          <p:cNvPr id="6" name="Text 3"/>
          <p:cNvSpPr/>
          <p:nvPr/>
        </p:nvSpPr>
        <p:spPr>
          <a:xfrm>
            <a:off x="2468880" y="914400"/>
            <a:ext cx="6400800" cy="365760"/>
          </a:xfrm>
          <a:prstGeom prst="rect">
            <a:avLst/>
          </a:prstGeom>
          <a:noFill/>
          <a:ln/>
        </p:spPr>
        <p:txBody>
          <a:bodyPr wrap="square" rtlCol="0" anchor="ctr"/>
          <a:lstStyle/>
          <a:p>
            <a:pPr marL="0" indent="0">
              <a:buNone/>
            </a:pPr>
            <a:r>
              <a:rPr lang="en-US" sz="1400" b="1" dirty="0">
                <a:solidFill>
                  <a:srgbClr val="C0392B"/>
                </a:solidFill>
                <a:latin typeface="Cambria" pitchFamily="34" charset="0"/>
                <a:ea typeface="Cambria" pitchFamily="34" charset="-122"/>
                <a:cs typeface="Cambria" pitchFamily="34" charset="-120"/>
              </a:rPr>
              <a:t>Quem era Morelos?</a:t>
            </a:r>
            <a:endParaRPr lang="en-US" sz="1400" dirty="0"/>
          </a:p>
        </p:txBody>
      </p:sp>
      <p:sp>
        <p:nvSpPr>
          <p:cNvPr id="7" name="Text 4"/>
          <p:cNvSpPr/>
          <p:nvPr/>
        </p:nvSpPr>
        <p:spPr>
          <a:xfrm>
            <a:off x="2468880" y="1325880"/>
            <a:ext cx="6400800" cy="960120"/>
          </a:xfrm>
          <a:prstGeom prst="rect">
            <a:avLst/>
          </a:prstGeom>
          <a:noFill/>
          <a:ln/>
        </p:spPr>
        <p:txBody>
          <a:bodyPr wrap="square" rtlCol="0" anchor="ctr"/>
          <a:lstStyle/>
          <a:p>
            <a:pPr marL="0" indent="0">
              <a:buNone/>
            </a:pPr>
            <a:r>
              <a:rPr lang="en-US" sz="1300" dirty="0">
                <a:solidFill>
                  <a:srgbClr val="1A1A2E"/>
                </a:solidFill>
                <a:latin typeface="Calibri" pitchFamily="34" charset="0"/>
                <a:ea typeface="Calibri" pitchFamily="34" charset="-122"/>
                <a:cs typeface="Calibri" pitchFamily="34" charset="-120"/>
              </a:rPr>
              <a:t>Padre mestiço de Michoacán, filho de humilde carpinteiro. Trabalhou como tropeiro antes de estudar teologia. Revelou talento militar: ao contrário de Hidalgo, recrutava exércitos menores e mais disciplinados.</a:t>
            </a:r>
            <a:endParaRPr lang="en-US" sz="1300" dirty="0"/>
          </a:p>
        </p:txBody>
      </p:sp>
      <p:sp>
        <p:nvSpPr>
          <p:cNvPr id="8" name="Shape 5"/>
          <p:cNvSpPr/>
          <p:nvPr/>
        </p:nvSpPr>
        <p:spPr>
          <a:xfrm>
            <a:off x="2468880" y="2423160"/>
            <a:ext cx="2011680" cy="932688"/>
          </a:xfrm>
          <a:prstGeom prst="rect">
            <a:avLst/>
          </a:prstGeom>
          <a:solidFill>
            <a:srgbClr val="C0392B"/>
          </a:solidFill>
          <a:ln/>
          <a:effectLst>
            <a:outerShdw blurRad="101600" dist="38100" dir="2700000" algn="bl" rotWithShape="0">
              <a:srgbClr val="000000">
                <a:alpha val="18000"/>
              </a:srgbClr>
            </a:outerShdw>
          </a:effectLst>
        </p:spPr>
      </p:sp>
      <p:sp>
        <p:nvSpPr>
          <p:cNvPr id="9" name="Text 6"/>
          <p:cNvSpPr/>
          <p:nvPr/>
        </p:nvSpPr>
        <p:spPr>
          <a:xfrm>
            <a:off x="2514600" y="2423160"/>
            <a:ext cx="1920240" cy="932688"/>
          </a:xfrm>
          <a:prstGeom prst="rect">
            <a:avLst/>
          </a:prstGeom>
          <a:noFill/>
          <a:ln/>
        </p:spPr>
        <p:txBody>
          <a:bodyPr wrap="square"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Abolição da escravidão</a:t>
            </a:r>
            <a:endParaRPr lang="en-US" sz="1200" dirty="0"/>
          </a:p>
        </p:txBody>
      </p:sp>
      <p:sp>
        <p:nvSpPr>
          <p:cNvPr id="10" name="Shape 7"/>
          <p:cNvSpPr/>
          <p:nvPr/>
        </p:nvSpPr>
        <p:spPr>
          <a:xfrm>
            <a:off x="4709160" y="2423160"/>
            <a:ext cx="2011680" cy="932688"/>
          </a:xfrm>
          <a:prstGeom prst="rect">
            <a:avLst/>
          </a:prstGeom>
          <a:solidFill>
            <a:srgbClr val="C0392B"/>
          </a:solidFill>
          <a:ln/>
          <a:effectLst>
            <a:outerShdw blurRad="101600" dist="38100" dir="2700000" algn="bl" rotWithShape="0">
              <a:srgbClr val="000000">
                <a:alpha val="18000"/>
              </a:srgbClr>
            </a:outerShdw>
          </a:effectLst>
        </p:spPr>
      </p:sp>
      <p:sp>
        <p:nvSpPr>
          <p:cNvPr id="11" name="Text 8"/>
          <p:cNvSpPr/>
          <p:nvPr/>
        </p:nvSpPr>
        <p:spPr>
          <a:xfrm>
            <a:off x="4754880" y="2423160"/>
            <a:ext cx="1920240" cy="932688"/>
          </a:xfrm>
          <a:prstGeom prst="rect">
            <a:avLst/>
          </a:prstGeom>
          <a:noFill/>
          <a:ln/>
        </p:spPr>
        <p:txBody>
          <a:bodyPr wrap="square"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Extinção do sistema de castas</a:t>
            </a:r>
            <a:endParaRPr lang="en-US" sz="1200" dirty="0"/>
          </a:p>
        </p:txBody>
      </p:sp>
      <p:sp>
        <p:nvSpPr>
          <p:cNvPr id="12" name="Shape 9"/>
          <p:cNvSpPr/>
          <p:nvPr/>
        </p:nvSpPr>
        <p:spPr>
          <a:xfrm>
            <a:off x="6949440" y="2423160"/>
            <a:ext cx="2011680" cy="932688"/>
          </a:xfrm>
          <a:prstGeom prst="rect">
            <a:avLst/>
          </a:prstGeom>
          <a:solidFill>
            <a:srgbClr val="C0392B"/>
          </a:solidFill>
          <a:ln/>
          <a:effectLst>
            <a:outerShdw blurRad="101600" dist="38100" dir="2700000" algn="bl" rotWithShape="0">
              <a:srgbClr val="000000">
                <a:alpha val="18000"/>
              </a:srgbClr>
            </a:outerShdw>
          </a:effectLst>
        </p:spPr>
      </p:sp>
      <p:sp>
        <p:nvSpPr>
          <p:cNvPr id="13" name="Text 10"/>
          <p:cNvSpPr/>
          <p:nvPr/>
        </p:nvSpPr>
        <p:spPr>
          <a:xfrm>
            <a:off x="6995160" y="2423160"/>
            <a:ext cx="1920240" cy="932688"/>
          </a:xfrm>
          <a:prstGeom prst="rect">
            <a:avLst/>
          </a:prstGeom>
          <a:noFill/>
          <a:ln/>
        </p:spPr>
        <p:txBody>
          <a:bodyPr wrap="square"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Soberania popular</a:t>
            </a:r>
            <a:endParaRPr lang="en-US" sz="1200" dirty="0"/>
          </a:p>
        </p:txBody>
      </p:sp>
      <p:sp>
        <p:nvSpPr>
          <p:cNvPr id="14" name="Shape 11"/>
          <p:cNvSpPr/>
          <p:nvPr/>
        </p:nvSpPr>
        <p:spPr>
          <a:xfrm>
            <a:off x="320040" y="3493008"/>
            <a:ext cx="8503920" cy="1371600"/>
          </a:xfrm>
          <a:prstGeom prst="roundRect">
            <a:avLst>
              <a:gd name="adj" fmla="val 5333"/>
            </a:avLst>
          </a:prstGeom>
          <a:solidFill>
            <a:srgbClr val="FDF6E3"/>
          </a:solidFill>
          <a:ln/>
          <a:effectLst>
            <a:outerShdw blurRad="101600" dist="38100" dir="2700000" algn="bl" rotWithShape="0">
              <a:srgbClr val="000000">
                <a:alpha val="18000"/>
              </a:srgbClr>
            </a:outerShdw>
          </a:effectLst>
        </p:spPr>
      </p:sp>
      <p:sp>
        <p:nvSpPr>
          <p:cNvPr id="15" name="Text 12"/>
          <p:cNvSpPr/>
          <p:nvPr/>
        </p:nvSpPr>
        <p:spPr>
          <a:xfrm>
            <a:off x="502920" y="3593592"/>
            <a:ext cx="8138160" cy="329184"/>
          </a:xfrm>
          <a:prstGeom prst="rect">
            <a:avLst/>
          </a:prstGeom>
          <a:noFill/>
          <a:ln/>
        </p:spPr>
        <p:txBody>
          <a:bodyPr wrap="square" rtlCol="0" anchor="ctr"/>
          <a:lstStyle/>
          <a:p>
            <a:pPr marL="0" indent="0">
              <a:buNone/>
            </a:pPr>
            <a:r>
              <a:rPr lang="en-US" sz="1100" b="1" dirty="0">
                <a:solidFill>
                  <a:srgbClr val="8B7355"/>
                </a:solidFill>
                <a:latin typeface="Calibri" pitchFamily="34" charset="0"/>
                <a:ea typeface="Calibri" pitchFamily="34" charset="-122"/>
                <a:cs typeface="Calibri" pitchFamily="34" charset="-120"/>
              </a:rPr>
              <a:t>📜  SENTIMENTOS DA NAÇÃO — Chilpancingo, 1813</a:t>
            </a:r>
            <a:endParaRPr lang="en-US" sz="1100" dirty="0"/>
          </a:p>
        </p:txBody>
      </p:sp>
      <p:sp>
        <p:nvSpPr>
          <p:cNvPr id="16" name="Text 13"/>
          <p:cNvSpPr/>
          <p:nvPr/>
        </p:nvSpPr>
        <p:spPr>
          <a:xfrm>
            <a:off x="457200" y="3758184"/>
            <a:ext cx="8138160" cy="896112"/>
          </a:xfrm>
          <a:prstGeom prst="rect">
            <a:avLst/>
          </a:prstGeom>
          <a:noFill/>
          <a:ln/>
        </p:spPr>
        <p:txBody>
          <a:bodyPr wrap="square" rtlCol="0" anchor="ctr"/>
          <a:lstStyle/>
          <a:p>
            <a:pPr marL="0" indent="0">
              <a:buNone/>
            </a:pPr>
            <a:r>
              <a:rPr lang="en-US" sz="1200" i="1" dirty="0">
                <a:solidFill>
                  <a:srgbClr val="1A1A2E"/>
                </a:solidFill>
                <a:latin typeface="Calibri" pitchFamily="34" charset="0"/>
                <a:ea typeface="Calibri" pitchFamily="34" charset="-122"/>
                <a:cs typeface="Calibri" pitchFamily="34" charset="-120"/>
              </a:rPr>
              <a:t>"Que a escravidão se proscreva para sempre e o mesmo a distinção de castas, ficando todos iguais, </a:t>
            </a:r>
            <a:endParaRPr lang="en-US" sz="1200" i="1" dirty="0" smtClean="0">
              <a:solidFill>
                <a:srgbClr val="1A1A2E"/>
              </a:solidFill>
              <a:latin typeface="Calibri" pitchFamily="34" charset="0"/>
              <a:ea typeface="Calibri" pitchFamily="34" charset="-122"/>
              <a:cs typeface="Calibri" pitchFamily="34" charset="-120"/>
            </a:endParaRPr>
          </a:p>
          <a:p>
            <a:pPr marL="0" indent="0">
              <a:buNone/>
            </a:pPr>
            <a:r>
              <a:rPr lang="en-US" sz="1200" i="1" dirty="0" smtClean="0">
                <a:solidFill>
                  <a:srgbClr val="1A1A2E"/>
                </a:solidFill>
                <a:latin typeface="Calibri" pitchFamily="34" charset="0"/>
                <a:ea typeface="Calibri" pitchFamily="34" charset="-122"/>
                <a:cs typeface="Calibri" pitchFamily="34" charset="-120"/>
              </a:rPr>
              <a:t>e </a:t>
            </a:r>
            <a:r>
              <a:rPr lang="en-US" sz="1200" i="1" dirty="0">
                <a:solidFill>
                  <a:srgbClr val="1A1A2E"/>
                </a:solidFill>
                <a:latin typeface="Calibri" pitchFamily="34" charset="0"/>
                <a:ea typeface="Calibri" pitchFamily="34" charset="-122"/>
                <a:cs typeface="Calibri" pitchFamily="34" charset="-120"/>
              </a:rPr>
              <a:t>que só distinguirá a um americano de outro o vício e a virtude." — Morelos, 1813</a:t>
            </a:r>
            <a:endParaRPr lang="en-US" sz="1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1A1A2E"/>
        </a:solidFill>
        <a:effectLst/>
      </p:bgPr>
    </p:bg>
    <p:spTree>
      <p:nvGrpSpPr>
        <p:cNvPr id="1" name=""/>
        <p:cNvGrpSpPr/>
        <p:nvPr/>
      </p:nvGrpSpPr>
      <p:grpSpPr>
        <a:xfrm>
          <a:off x="0" y="0"/>
          <a:ext cx="0" cy="0"/>
          <a:chOff x="0" y="0"/>
          <a:chExt cx="0" cy="0"/>
        </a:xfrm>
      </p:grpSpPr>
      <p:sp>
        <p:nvSpPr>
          <p:cNvPr id="2" name="Shape 0"/>
          <p:cNvSpPr/>
          <p:nvPr/>
        </p:nvSpPr>
        <p:spPr>
          <a:xfrm>
            <a:off x="0" y="0"/>
            <a:ext cx="9144000" cy="777240"/>
          </a:xfrm>
          <a:prstGeom prst="rect">
            <a:avLst/>
          </a:prstGeom>
          <a:solidFill>
            <a:srgbClr val="8B7355"/>
          </a:solidFill>
          <a:ln/>
        </p:spPr>
      </p:sp>
      <p:sp>
        <p:nvSpPr>
          <p:cNvPr id="3" name="Text 1"/>
          <p:cNvSpPr/>
          <p:nvPr/>
        </p:nvSpPr>
        <p:spPr>
          <a:xfrm>
            <a:off x="457200" y="0"/>
            <a:ext cx="8229600" cy="777240"/>
          </a:xfrm>
          <a:prstGeom prst="rect">
            <a:avLst/>
          </a:prstGeom>
          <a:noFill/>
          <a:ln/>
        </p:spPr>
        <p:txBody>
          <a:bodyPr wrap="square" rtlCol="0" anchor="ctr"/>
          <a:lstStyle/>
          <a:p>
            <a:pPr marL="0" indent="0">
              <a:buNone/>
            </a:pPr>
            <a:r>
              <a:rPr lang="en-US" sz="2000" b="1" dirty="0">
                <a:solidFill>
                  <a:srgbClr val="FFFFFF"/>
                </a:solidFill>
                <a:latin typeface="Cambria" pitchFamily="34" charset="0"/>
                <a:ea typeface="Cambria" pitchFamily="34" charset="-122"/>
                <a:cs typeface="Cambria" pitchFamily="34" charset="-120"/>
              </a:rPr>
              <a:t>ITURBIDE E A INDEPENDÊNCIA DOS RICOS</a:t>
            </a:r>
            <a:endParaRPr lang="en-US" sz="2000" dirty="0"/>
          </a:p>
        </p:txBody>
      </p:sp>
      <p:sp>
        <p:nvSpPr>
          <p:cNvPr id="4" name="Text 2"/>
          <p:cNvSpPr/>
          <p:nvPr/>
        </p:nvSpPr>
        <p:spPr>
          <a:xfrm>
            <a:off x="457200" y="914400"/>
            <a:ext cx="8229600" cy="1097280"/>
          </a:xfrm>
          <a:prstGeom prst="rect">
            <a:avLst/>
          </a:prstGeom>
          <a:noFill/>
          <a:ln/>
        </p:spPr>
        <p:txBody>
          <a:bodyPr wrap="square" rtlCol="0" anchor="ctr"/>
          <a:lstStyle/>
          <a:p>
            <a:pPr marL="0" indent="0">
              <a:buNone/>
            </a:pPr>
            <a:r>
              <a:rPr lang="en-US" sz="1400" dirty="0">
                <a:solidFill>
                  <a:srgbClr val="FFFFFF"/>
                </a:solidFill>
                <a:latin typeface="Calibri" pitchFamily="34" charset="0"/>
                <a:ea typeface="Calibri" pitchFamily="34" charset="-122"/>
                <a:cs typeface="Calibri" pitchFamily="34" charset="-120"/>
              </a:rPr>
              <a:t>Em 1820, a Constituição liberal de Cádiz foi restaurada na Espanha, ameaçando os privilégios da Igreja e das elites coloniais. O general Agustín de Iturbide — que havia combatido Hidalgo a serviço dos realistas — decidiu negociar a independência para preservar a ordem.</a:t>
            </a:r>
            <a:endParaRPr lang="en-US" sz="1400" dirty="0"/>
          </a:p>
        </p:txBody>
      </p:sp>
      <p:sp>
        <p:nvSpPr>
          <p:cNvPr id="5" name="Shape 3"/>
          <p:cNvSpPr/>
          <p:nvPr/>
        </p:nvSpPr>
        <p:spPr>
          <a:xfrm>
            <a:off x="457200" y="1924812"/>
            <a:ext cx="8229600" cy="1234440"/>
          </a:xfrm>
          <a:prstGeom prst="roundRect">
            <a:avLst>
              <a:gd name="adj" fmla="val 5926"/>
            </a:avLst>
          </a:prstGeom>
          <a:solidFill>
            <a:srgbClr val="1F0A00"/>
          </a:solidFill>
          <a:ln/>
        </p:spPr>
      </p:sp>
      <p:sp>
        <p:nvSpPr>
          <p:cNvPr id="6" name="Text 4"/>
          <p:cNvSpPr/>
          <p:nvPr/>
        </p:nvSpPr>
        <p:spPr>
          <a:xfrm>
            <a:off x="640080" y="2016252"/>
            <a:ext cx="7863840" cy="347472"/>
          </a:xfrm>
          <a:prstGeom prst="rect">
            <a:avLst/>
          </a:prstGeom>
          <a:noFill/>
          <a:ln/>
        </p:spPr>
        <p:txBody>
          <a:bodyPr wrap="square" rtlCol="0" anchor="ctr"/>
          <a:lstStyle/>
          <a:p>
            <a:pPr marL="0" indent="0">
              <a:buNone/>
            </a:pPr>
            <a:r>
              <a:rPr lang="en-US" sz="1200" b="1" dirty="0">
                <a:solidFill>
                  <a:srgbClr val="C9A84C"/>
                </a:solidFill>
                <a:latin typeface="Calibri" pitchFamily="34" charset="0"/>
                <a:ea typeface="Calibri" pitchFamily="34" charset="-122"/>
                <a:cs typeface="Calibri" pitchFamily="34" charset="-120"/>
              </a:rPr>
              <a:t>PLANO DE IGUALA — fevereiro de 1821  •  Três Garantias:</a:t>
            </a:r>
            <a:endParaRPr lang="en-US" sz="1200" dirty="0"/>
          </a:p>
        </p:txBody>
      </p:sp>
      <p:sp>
        <p:nvSpPr>
          <p:cNvPr id="7" name="Text 5"/>
          <p:cNvSpPr/>
          <p:nvPr/>
        </p:nvSpPr>
        <p:spPr>
          <a:xfrm>
            <a:off x="777240" y="2400300"/>
            <a:ext cx="7680960" cy="219456"/>
          </a:xfrm>
          <a:prstGeom prst="rect">
            <a:avLst/>
          </a:prstGeom>
          <a:noFill/>
          <a:ln/>
        </p:spPr>
        <p:txBody>
          <a:bodyPr wrap="square" rtlCol="0" anchor="ctr"/>
          <a:lstStyle/>
          <a:p>
            <a:pPr marL="0" indent="0">
              <a:buNone/>
            </a:pPr>
            <a:r>
              <a:rPr lang="en-US" sz="1200" dirty="0">
                <a:solidFill>
                  <a:srgbClr val="FFFFFF"/>
                </a:solidFill>
                <a:latin typeface="Calibri" pitchFamily="34" charset="0"/>
                <a:ea typeface="Calibri" pitchFamily="34" charset="-122"/>
                <a:cs typeface="Calibri" pitchFamily="34" charset="-120"/>
              </a:rPr>
              <a:t>1. Independência formal</a:t>
            </a:r>
            <a:endParaRPr lang="en-US" sz="1200" dirty="0"/>
          </a:p>
        </p:txBody>
      </p:sp>
      <p:sp>
        <p:nvSpPr>
          <p:cNvPr id="8" name="Text 6"/>
          <p:cNvSpPr/>
          <p:nvPr/>
        </p:nvSpPr>
        <p:spPr>
          <a:xfrm>
            <a:off x="777240" y="2619756"/>
            <a:ext cx="7680960" cy="219456"/>
          </a:xfrm>
          <a:prstGeom prst="rect">
            <a:avLst/>
          </a:prstGeom>
          <a:noFill/>
          <a:ln/>
        </p:spPr>
        <p:txBody>
          <a:bodyPr wrap="square" rtlCol="0" anchor="ctr"/>
          <a:lstStyle/>
          <a:p>
            <a:pPr marL="0" indent="0">
              <a:buNone/>
            </a:pPr>
            <a:r>
              <a:rPr lang="en-US" sz="1200" dirty="0">
                <a:solidFill>
                  <a:srgbClr val="FFFFFF"/>
                </a:solidFill>
                <a:latin typeface="Calibri" pitchFamily="34" charset="0"/>
                <a:ea typeface="Calibri" pitchFamily="34" charset="-122"/>
                <a:cs typeface="Calibri" pitchFamily="34" charset="-120"/>
              </a:rPr>
              <a:t>2. União entre grupos sociais</a:t>
            </a:r>
            <a:endParaRPr lang="en-US" sz="1200" dirty="0"/>
          </a:p>
        </p:txBody>
      </p:sp>
      <p:sp>
        <p:nvSpPr>
          <p:cNvPr id="9" name="Text 7"/>
          <p:cNvSpPr/>
          <p:nvPr/>
        </p:nvSpPr>
        <p:spPr>
          <a:xfrm>
            <a:off x="777240" y="2839212"/>
            <a:ext cx="7680960" cy="219456"/>
          </a:xfrm>
          <a:prstGeom prst="rect">
            <a:avLst/>
          </a:prstGeom>
          <a:noFill/>
          <a:ln/>
        </p:spPr>
        <p:txBody>
          <a:bodyPr wrap="square" rtlCol="0" anchor="ctr"/>
          <a:lstStyle/>
          <a:p>
            <a:pPr marL="0" indent="0">
              <a:buNone/>
            </a:pPr>
            <a:r>
              <a:rPr lang="en-US" sz="1200" dirty="0">
                <a:solidFill>
                  <a:srgbClr val="FFFFFF"/>
                </a:solidFill>
                <a:latin typeface="Calibri" pitchFamily="34" charset="0"/>
                <a:ea typeface="Calibri" pitchFamily="34" charset="-122"/>
                <a:cs typeface="Calibri" pitchFamily="34" charset="-120"/>
              </a:rPr>
              <a:t>3. Manutenção da religião católica</a:t>
            </a:r>
            <a:endParaRPr lang="en-US" sz="1200" dirty="0"/>
          </a:p>
        </p:txBody>
      </p:sp>
      <p:sp>
        <p:nvSpPr>
          <p:cNvPr id="10" name="Shape 8"/>
          <p:cNvSpPr/>
          <p:nvPr/>
        </p:nvSpPr>
        <p:spPr>
          <a:xfrm>
            <a:off x="457200" y="3255140"/>
            <a:ext cx="3931920" cy="1508760"/>
          </a:xfrm>
          <a:prstGeom prst="rect">
            <a:avLst/>
          </a:prstGeom>
          <a:solidFill>
            <a:srgbClr val="2A0000"/>
          </a:solidFill>
          <a:ln/>
          <a:effectLst>
            <a:outerShdw blurRad="101600" dist="38100" dir="2700000" algn="bl" rotWithShape="0">
              <a:srgbClr val="000000">
                <a:alpha val="18000"/>
              </a:srgbClr>
            </a:outerShdw>
          </a:effectLst>
        </p:spPr>
      </p:sp>
      <p:sp>
        <p:nvSpPr>
          <p:cNvPr id="11" name="Text 9"/>
          <p:cNvSpPr/>
          <p:nvPr/>
        </p:nvSpPr>
        <p:spPr>
          <a:xfrm>
            <a:off x="548640" y="3328292"/>
            <a:ext cx="3749040" cy="320040"/>
          </a:xfrm>
          <a:prstGeom prst="rect">
            <a:avLst/>
          </a:prstGeom>
          <a:noFill/>
          <a:ln/>
        </p:spPr>
        <p:txBody>
          <a:bodyPr wrap="square" rtlCol="0" anchor="ctr"/>
          <a:lstStyle/>
          <a:p>
            <a:pPr marL="0" indent="0">
              <a:buNone/>
            </a:pPr>
            <a:r>
              <a:rPr lang="en-US" sz="1100" b="1" dirty="0">
                <a:solidFill>
                  <a:srgbClr val="C0392B"/>
                </a:solidFill>
                <a:latin typeface="Calibri" pitchFamily="34" charset="0"/>
                <a:ea typeface="Calibri" pitchFamily="34" charset="-122"/>
                <a:cs typeface="Calibri" pitchFamily="34" charset="-120"/>
              </a:rPr>
              <a:t>O QUE MORELOS PROPÔS</a:t>
            </a:r>
            <a:endParaRPr lang="en-US" sz="1100" dirty="0"/>
          </a:p>
        </p:txBody>
      </p:sp>
      <p:sp>
        <p:nvSpPr>
          <p:cNvPr id="12" name="Text 10"/>
          <p:cNvSpPr/>
          <p:nvPr/>
        </p:nvSpPr>
        <p:spPr>
          <a:xfrm>
            <a:off x="548640" y="3684908"/>
            <a:ext cx="3749040" cy="1005840"/>
          </a:xfrm>
          <a:prstGeom prst="rect">
            <a:avLst/>
          </a:prstGeom>
          <a:noFill/>
          <a:ln/>
        </p:spPr>
        <p:txBody>
          <a:bodyPr wrap="square" rtlCol="0" anchor="ctr"/>
          <a:lstStyle/>
          <a:p>
            <a:pPr marL="0" indent="0">
              <a:buNone/>
            </a:pPr>
            <a:r>
              <a:rPr lang="en-US" sz="1200" dirty="0">
                <a:solidFill>
                  <a:srgbClr val="FFFFFF"/>
                </a:solidFill>
                <a:latin typeface="Calibri" pitchFamily="34" charset="0"/>
                <a:ea typeface="Calibri" pitchFamily="34" charset="-122"/>
                <a:cs typeface="Calibri" pitchFamily="34" charset="-120"/>
              </a:rPr>
              <a:t>Abolição da escravidão</a:t>
            </a:r>
            <a:endParaRPr lang="en-US" sz="1200" dirty="0"/>
          </a:p>
          <a:p>
            <a:pPr marL="0" indent="0">
              <a:buNone/>
            </a:pPr>
            <a:r>
              <a:rPr lang="en-US" sz="1200" dirty="0">
                <a:solidFill>
                  <a:srgbClr val="FFFFFF"/>
                </a:solidFill>
                <a:latin typeface="Calibri" pitchFamily="34" charset="0"/>
                <a:ea typeface="Calibri" pitchFamily="34" charset="-122"/>
                <a:cs typeface="Calibri" pitchFamily="34" charset="-120"/>
              </a:rPr>
              <a:t>Extinção das castas</a:t>
            </a:r>
            <a:endParaRPr lang="en-US" sz="1200" dirty="0"/>
          </a:p>
          <a:p>
            <a:pPr marL="0" indent="0">
              <a:buNone/>
            </a:pPr>
            <a:r>
              <a:rPr lang="en-US" sz="1200" dirty="0">
                <a:solidFill>
                  <a:srgbClr val="FFFFFF"/>
                </a:solidFill>
                <a:latin typeface="Calibri" pitchFamily="34" charset="0"/>
                <a:ea typeface="Calibri" pitchFamily="34" charset="-122"/>
                <a:cs typeface="Calibri" pitchFamily="34" charset="-120"/>
              </a:rPr>
              <a:t>Redistribuição de terras</a:t>
            </a:r>
            <a:endParaRPr lang="en-US" sz="1200" dirty="0"/>
          </a:p>
          <a:p>
            <a:pPr marL="0" indent="0">
              <a:buNone/>
            </a:pPr>
            <a:r>
              <a:rPr lang="en-US" sz="1200" dirty="0">
                <a:solidFill>
                  <a:srgbClr val="FFFFFF"/>
                </a:solidFill>
                <a:latin typeface="Calibri" pitchFamily="34" charset="0"/>
                <a:ea typeface="Calibri" pitchFamily="34" charset="-122"/>
                <a:cs typeface="Calibri" pitchFamily="34" charset="-120"/>
              </a:rPr>
              <a:t>Soberania popular</a:t>
            </a:r>
            <a:endParaRPr lang="en-US" sz="1200" dirty="0"/>
          </a:p>
        </p:txBody>
      </p:sp>
      <p:sp>
        <p:nvSpPr>
          <p:cNvPr id="13" name="Shape 11"/>
          <p:cNvSpPr/>
          <p:nvPr/>
        </p:nvSpPr>
        <p:spPr>
          <a:xfrm>
            <a:off x="4754880" y="3256129"/>
            <a:ext cx="3931920" cy="1508760"/>
          </a:xfrm>
          <a:prstGeom prst="rect">
            <a:avLst/>
          </a:prstGeom>
          <a:solidFill>
            <a:srgbClr val="001A00"/>
          </a:solidFill>
          <a:ln/>
          <a:effectLst>
            <a:outerShdw blurRad="101600" dist="38100" dir="2700000" algn="bl" rotWithShape="0">
              <a:srgbClr val="000000">
                <a:alpha val="18000"/>
              </a:srgbClr>
            </a:outerShdw>
          </a:effectLst>
        </p:spPr>
      </p:sp>
      <p:sp>
        <p:nvSpPr>
          <p:cNvPr id="14" name="Text 12"/>
          <p:cNvSpPr/>
          <p:nvPr/>
        </p:nvSpPr>
        <p:spPr>
          <a:xfrm>
            <a:off x="4846320" y="3329281"/>
            <a:ext cx="3749040" cy="320040"/>
          </a:xfrm>
          <a:prstGeom prst="rect">
            <a:avLst/>
          </a:prstGeom>
          <a:noFill/>
          <a:ln/>
        </p:spPr>
        <p:txBody>
          <a:bodyPr wrap="square" rtlCol="0" anchor="ctr"/>
          <a:lstStyle/>
          <a:p>
            <a:pPr marL="0" indent="0">
              <a:buNone/>
            </a:pPr>
            <a:r>
              <a:rPr lang="en-US" sz="1100" b="1" dirty="0">
                <a:solidFill>
                  <a:srgbClr val="66BB6A"/>
                </a:solidFill>
                <a:latin typeface="Calibri" pitchFamily="34" charset="0"/>
                <a:ea typeface="Calibri" pitchFamily="34" charset="-122"/>
                <a:cs typeface="Calibri" pitchFamily="34" charset="-120"/>
              </a:rPr>
              <a:t>O QUE ITURBIDE FEZ</a:t>
            </a:r>
            <a:endParaRPr lang="en-US" sz="1100" dirty="0"/>
          </a:p>
        </p:txBody>
      </p:sp>
      <p:sp>
        <p:nvSpPr>
          <p:cNvPr id="15" name="Text 13"/>
          <p:cNvSpPr/>
          <p:nvPr/>
        </p:nvSpPr>
        <p:spPr>
          <a:xfrm>
            <a:off x="4846320" y="3685897"/>
            <a:ext cx="3749040" cy="1005840"/>
          </a:xfrm>
          <a:prstGeom prst="rect">
            <a:avLst/>
          </a:prstGeom>
          <a:noFill/>
          <a:ln/>
        </p:spPr>
        <p:txBody>
          <a:bodyPr wrap="square" rtlCol="0" anchor="ctr"/>
          <a:lstStyle/>
          <a:p>
            <a:pPr marL="0" indent="0">
              <a:buNone/>
            </a:pPr>
            <a:r>
              <a:rPr lang="en-US" sz="1200" dirty="0">
                <a:solidFill>
                  <a:srgbClr val="FFFFFF"/>
                </a:solidFill>
                <a:latin typeface="Calibri" pitchFamily="34" charset="0"/>
                <a:ea typeface="Calibri" pitchFamily="34" charset="-122"/>
                <a:cs typeface="Calibri" pitchFamily="34" charset="-120"/>
              </a:rPr>
              <a:t>Preservou os privilégios da Igreja</a:t>
            </a:r>
            <a:endParaRPr lang="en-US" sz="1200" dirty="0"/>
          </a:p>
          <a:p>
            <a:pPr marL="0" indent="0">
              <a:buNone/>
            </a:pPr>
            <a:r>
              <a:rPr lang="en-US" sz="1200" dirty="0">
                <a:solidFill>
                  <a:srgbClr val="FFFFFF"/>
                </a:solidFill>
                <a:latin typeface="Calibri" pitchFamily="34" charset="0"/>
                <a:ea typeface="Calibri" pitchFamily="34" charset="-122"/>
                <a:cs typeface="Calibri" pitchFamily="34" charset="-120"/>
              </a:rPr>
              <a:t>Manteve as haciendas intactas</a:t>
            </a:r>
            <a:endParaRPr lang="en-US" sz="1200" dirty="0"/>
          </a:p>
          <a:p>
            <a:pPr marL="0" indent="0">
              <a:buNone/>
            </a:pPr>
            <a:r>
              <a:rPr lang="en-US" sz="1200" dirty="0">
                <a:solidFill>
                  <a:srgbClr val="FFFFFF"/>
                </a:solidFill>
                <a:latin typeface="Calibri" pitchFamily="34" charset="0"/>
                <a:ea typeface="Calibri" pitchFamily="34" charset="-122"/>
                <a:cs typeface="Calibri" pitchFamily="34" charset="-120"/>
              </a:rPr>
              <a:t>Não aboliu as castas</a:t>
            </a:r>
            <a:endParaRPr lang="en-US" sz="1200" dirty="0"/>
          </a:p>
          <a:p>
            <a:pPr marL="0" indent="0">
              <a:buNone/>
            </a:pPr>
            <a:r>
              <a:rPr lang="en-US" sz="1200" dirty="0">
                <a:solidFill>
                  <a:srgbClr val="FFFFFF"/>
                </a:solidFill>
                <a:latin typeface="Calibri" pitchFamily="34" charset="0"/>
                <a:ea typeface="Calibri" pitchFamily="34" charset="-122"/>
                <a:cs typeface="Calibri" pitchFamily="34" charset="-120"/>
              </a:rPr>
              <a:t>Se autoproclamou imperador (1822)</a:t>
            </a:r>
            <a:endParaRPr lang="en-US" sz="1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7F3EE"/>
        </a:solidFill>
        <a:effectLst/>
      </p:bgPr>
    </p:bg>
    <p:spTree>
      <p:nvGrpSpPr>
        <p:cNvPr id="1" name=""/>
        <p:cNvGrpSpPr/>
        <p:nvPr/>
      </p:nvGrpSpPr>
      <p:grpSpPr>
        <a:xfrm>
          <a:off x="0" y="0"/>
          <a:ext cx="0" cy="0"/>
          <a:chOff x="0" y="0"/>
          <a:chExt cx="0" cy="0"/>
        </a:xfrm>
      </p:grpSpPr>
      <p:sp>
        <p:nvSpPr>
          <p:cNvPr id="2" name="Shape 0"/>
          <p:cNvSpPr/>
          <p:nvPr/>
        </p:nvSpPr>
        <p:spPr>
          <a:xfrm>
            <a:off x="0" y="0"/>
            <a:ext cx="9144000" cy="777240"/>
          </a:xfrm>
          <a:prstGeom prst="rect">
            <a:avLst/>
          </a:prstGeom>
          <a:solidFill>
            <a:srgbClr val="1A1A2E"/>
          </a:solidFill>
          <a:ln/>
        </p:spPr>
      </p:sp>
      <p:sp>
        <p:nvSpPr>
          <p:cNvPr id="3" name="Text 1"/>
          <p:cNvSpPr/>
          <p:nvPr/>
        </p:nvSpPr>
        <p:spPr>
          <a:xfrm>
            <a:off x="457200" y="0"/>
            <a:ext cx="8229600" cy="777240"/>
          </a:xfrm>
          <a:prstGeom prst="rect">
            <a:avLst/>
          </a:prstGeom>
          <a:noFill/>
          <a:ln/>
        </p:spPr>
        <p:txBody>
          <a:bodyPr wrap="square" rtlCol="0" anchor="ctr"/>
          <a:lstStyle/>
          <a:p>
            <a:pPr marL="0" indent="0">
              <a:buNone/>
            </a:pPr>
            <a:r>
              <a:rPr lang="en-US" sz="2200" b="1" dirty="0">
                <a:solidFill>
                  <a:srgbClr val="FFFFFF"/>
                </a:solidFill>
                <a:latin typeface="Cambria" pitchFamily="34" charset="0"/>
                <a:ea typeface="Cambria" pitchFamily="34" charset="-122"/>
                <a:cs typeface="Cambria" pitchFamily="34" charset="-120"/>
              </a:rPr>
              <a:t>CRONOLOGIA: 1810 – 1823</a:t>
            </a:r>
            <a:endParaRPr lang="en-US" sz="2200" dirty="0"/>
          </a:p>
        </p:txBody>
      </p:sp>
      <p:sp>
        <p:nvSpPr>
          <p:cNvPr id="4" name="Shape 2"/>
          <p:cNvSpPr/>
          <p:nvPr/>
        </p:nvSpPr>
        <p:spPr>
          <a:xfrm>
            <a:off x="548640" y="2286000"/>
            <a:ext cx="8046720" cy="0"/>
          </a:xfrm>
          <a:prstGeom prst="line">
            <a:avLst/>
          </a:prstGeom>
          <a:noFill/>
          <a:ln w="25400">
            <a:solidFill>
              <a:srgbClr val="1A1A2E"/>
            </a:solidFill>
            <a:prstDash val="solid"/>
          </a:ln>
        </p:spPr>
      </p:sp>
      <p:sp>
        <p:nvSpPr>
          <p:cNvPr id="5" name="Shape 3"/>
          <p:cNvSpPr/>
          <p:nvPr/>
        </p:nvSpPr>
        <p:spPr>
          <a:xfrm>
            <a:off x="521208" y="2011680"/>
            <a:ext cx="548640" cy="548640"/>
          </a:xfrm>
          <a:prstGeom prst="ellipse">
            <a:avLst/>
          </a:prstGeom>
          <a:solidFill>
            <a:srgbClr val="C0392B"/>
          </a:solidFill>
          <a:ln/>
          <a:effectLst>
            <a:outerShdw blurRad="101600" dist="38100" dir="2700000" algn="bl" rotWithShape="0">
              <a:srgbClr val="000000">
                <a:alpha val="18000"/>
              </a:srgbClr>
            </a:outerShdw>
          </a:effectLst>
        </p:spPr>
      </p:sp>
      <p:sp>
        <p:nvSpPr>
          <p:cNvPr id="6" name="Text 4"/>
          <p:cNvSpPr/>
          <p:nvPr/>
        </p:nvSpPr>
        <p:spPr>
          <a:xfrm>
            <a:off x="457200" y="1417320"/>
            <a:ext cx="685800" cy="502920"/>
          </a:xfrm>
          <a:prstGeom prst="rect">
            <a:avLst/>
          </a:prstGeom>
          <a:noFill/>
          <a:ln/>
        </p:spPr>
        <p:txBody>
          <a:bodyPr wrap="square" rtlCol="0" anchor="ctr"/>
          <a:lstStyle/>
          <a:p>
            <a:pPr marL="0" indent="0" algn="ctr">
              <a:buNone/>
            </a:pPr>
            <a:r>
              <a:rPr lang="en-US" sz="1100" b="1" dirty="0">
                <a:solidFill>
                  <a:srgbClr val="1A1A2E"/>
                </a:solidFill>
                <a:latin typeface="Calibri" pitchFamily="34" charset="0"/>
                <a:ea typeface="Calibri" pitchFamily="34" charset="-122"/>
                <a:cs typeface="Calibri" pitchFamily="34" charset="-120"/>
              </a:rPr>
              <a:t>1810</a:t>
            </a:r>
            <a:endParaRPr lang="en-US" sz="1100" dirty="0"/>
          </a:p>
        </p:txBody>
      </p:sp>
      <p:sp>
        <p:nvSpPr>
          <p:cNvPr id="7" name="Text 5"/>
          <p:cNvSpPr/>
          <p:nvPr/>
        </p:nvSpPr>
        <p:spPr>
          <a:xfrm>
            <a:off x="320040" y="2651760"/>
            <a:ext cx="960120" cy="685800"/>
          </a:xfrm>
          <a:prstGeom prst="rect">
            <a:avLst/>
          </a:prstGeom>
          <a:noFill/>
          <a:ln/>
        </p:spPr>
        <p:txBody>
          <a:bodyPr wrap="square" rtlCol="0" anchor="ctr"/>
          <a:lstStyle/>
          <a:p>
            <a:pPr marL="0" indent="0" algn="ctr">
              <a:buNone/>
            </a:pPr>
            <a:r>
              <a:rPr lang="en-US" sz="1000" dirty="0">
                <a:solidFill>
                  <a:srgbClr val="1A1A2E"/>
                </a:solidFill>
                <a:latin typeface="Calibri" pitchFamily="34" charset="0"/>
                <a:ea typeface="Calibri" pitchFamily="34" charset="-122"/>
                <a:cs typeface="Calibri" pitchFamily="34" charset="-120"/>
              </a:rPr>
              <a:t>Grito de</a:t>
            </a:r>
            <a:endParaRPr lang="en-US" sz="1000" dirty="0"/>
          </a:p>
          <a:p>
            <a:pPr marL="0" indent="0" algn="ctr">
              <a:buNone/>
            </a:pPr>
            <a:r>
              <a:rPr lang="en-US" sz="1000" dirty="0">
                <a:solidFill>
                  <a:srgbClr val="1A1A2E"/>
                </a:solidFill>
                <a:latin typeface="Calibri" pitchFamily="34" charset="0"/>
                <a:ea typeface="Calibri" pitchFamily="34" charset="-122"/>
                <a:cs typeface="Calibri" pitchFamily="34" charset="-120"/>
              </a:rPr>
              <a:t>Dolores</a:t>
            </a:r>
            <a:endParaRPr lang="en-US" sz="1000" dirty="0"/>
          </a:p>
        </p:txBody>
      </p:sp>
      <p:sp>
        <p:nvSpPr>
          <p:cNvPr id="8" name="Shape 6"/>
          <p:cNvSpPr/>
          <p:nvPr/>
        </p:nvSpPr>
        <p:spPr>
          <a:xfrm>
            <a:off x="1728216" y="2011680"/>
            <a:ext cx="548640" cy="548640"/>
          </a:xfrm>
          <a:prstGeom prst="ellipse">
            <a:avLst/>
          </a:prstGeom>
          <a:solidFill>
            <a:srgbClr val="8B7355"/>
          </a:solidFill>
          <a:ln/>
          <a:effectLst>
            <a:outerShdw blurRad="101600" dist="38100" dir="2700000" algn="bl" rotWithShape="0">
              <a:srgbClr val="000000">
                <a:alpha val="18000"/>
              </a:srgbClr>
            </a:outerShdw>
          </a:effectLst>
        </p:spPr>
      </p:sp>
      <p:sp>
        <p:nvSpPr>
          <p:cNvPr id="9" name="Text 7"/>
          <p:cNvSpPr/>
          <p:nvPr/>
        </p:nvSpPr>
        <p:spPr>
          <a:xfrm>
            <a:off x="1664208" y="1417320"/>
            <a:ext cx="685800" cy="502920"/>
          </a:xfrm>
          <a:prstGeom prst="rect">
            <a:avLst/>
          </a:prstGeom>
          <a:noFill/>
          <a:ln/>
        </p:spPr>
        <p:txBody>
          <a:bodyPr wrap="square" rtlCol="0" anchor="ctr"/>
          <a:lstStyle/>
          <a:p>
            <a:pPr marL="0" indent="0" algn="ctr">
              <a:buNone/>
            </a:pPr>
            <a:r>
              <a:rPr lang="en-US" sz="1100" b="1" dirty="0">
                <a:solidFill>
                  <a:srgbClr val="1A1A2E"/>
                </a:solidFill>
                <a:latin typeface="Calibri" pitchFamily="34" charset="0"/>
                <a:ea typeface="Calibri" pitchFamily="34" charset="-122"/>
                <a:cs typeface="Calibri" pitchFamily="34" charset="-120"/>
              </a:rPr>
              <a:t>1811</a:t>
            </a:r>
            <a:endParaRPr lang="en-US" sz="1100" dirty="0"/>
          </a:p>
        </p:txBody>
      </p:sp>
      <p:sp>
        <p:nvSpPr>
          <p:cNvPr id="10" name="Text 8"/>
          <p:cNvSpPr/>
          <p:nvPr/>
        </p:nvSpPr>
        <p:spPr>
          <a:xfrm>
            <a:off x="1527048" y="2651760"/>
            <a:ext cx="960120" cy="685800"/>
          </a:xfrm>
          <a:prstGeom prst="rect">
            <a:avLst/>
          </a:prstGeom>
          <a:noFill/>
          <a:ln/>
        </p:spPr>
        <p:txBody>
          <a:bodyPr wrap="square" rtlCol="0" anchor="ctr"/>
          <a:lstStyle/>
          <a:p>
            <a:pPr marL="0" indent="0" algn="ctr">
              <a:buNone/>
            </a:pPr>
            <a:r>
              <a:rPr lang="en-US" sz="1000" dirty="0">
                <a:solidFill>
                  <a:srgbClr val="1A1A2E"/>
                </a:solidFill>
                <a:latin typeface="Calibri" pitchFamily="34" charset="0"/>
                <a:ea typeface="Calibri" pitchFamily="34" charset="-122"/>
                <a:cs typeface="Calibri" pitchFamily="34" charset="-120"/>
              </a:rPr>
              <a:t>Morte de</a:t>
            </a:r>
            <a:endParaRPr lang="en-US" sz="1000" dirty="0"/>
          </a:p>
          <a:p>
            <a:pPr marL="0" indent="0" algn="ctr">
              <a:buNone/>
            </a:pPr>
            <a:r>
              <a:rPr lang="en-US" sz="1000" dirty="0">
                <a:solidFill>
                  <a:srgbClr val="1A1A2E"/>
                </a:solidFill>
                <a:latin typeface="Calibri" pitchFamily="34" charset="0"/>
                <a:ea typeface="Calibri" pitchFamily="34" charset="-122"/>
                <a:cs typeface="Calibri" pitchFamily="34" charset="-120"/>
              </a:rPr>
              <a:t>Hidalgo</a:t>
            </a:r>
            <a:endParaRPr lang="en-US" sz="1000" dirty="0"/>
          </a:p>
        </p:txBody>
      </p:sp>
      <p:sp>
        <p:nvSpPr>
          <p:cNvPr id="11" name="Shape 9"/>
          <p:cNvSpPr/>
          <p:nvPr/>
        </p:nvSpPr>
        <p:spPr>
          <a:xfrm>
            <a:off x="2935224" y="2011680"/>
            <a:ext cx="548640" cy="548640"/>
          </a:xfrm>
          <a:prstGeom prst="ellipse">
            <a:avLst/>
          </a:prstGeom>
          <a:solidFill>
            <a:srgbClr val="2C7873"/>
          </a:solidFill>
          <a:ln/>
          <a:effectLst>
            <a:outerShdw blurRad="101600" dist="38100" dir="2700000" algn="bl" rotWithShape="0">
              <a:srgbClr val="000000">
                <a:alpha val="18000"/>
              </a:srgbClr>
            </a:outerShdw>
          </a:effectLst>
        </p:spPr>
      </p:sp>
      <p:sp>
        <p:nvSpPr>
          <p:cNvPr id="12" name="Text 10"/>
          <p:cNvSpPr/>
          <p:nvPr/>
        </p:nvSpPr>
        <p:spPr>
          <a:xfrm>
            <a:off x="2871216" y="1417320"/>
            <a:ext cx="685800" cy="502920"/>
          </a:xfrm>
          <a:prstGeom prst="rect">
            <a:avLst/>
          </a:prstGeom>
          <a:noFill/>
          <a:ln/>
        </p:spPr>
        <p:txBody>
          <a:bodyPr wrap="square" rtlCol="0" anchor="ctr"/>
          <a:lstStyle/>
          <a:p>
            <a:pPr marL="0" indent="0" algn="ctr">
              <a:buNone/>
            </a:pPr>
            <a:r>
              <a:rPr lang="en-US" sz="1100" b="1" dirty="0">
                <a:solidFill>
                  <a:srgbClr val="1A1A2E"/>
                </a:solidFill>
                <a:latin typeface="Calibri" pitchFamily="34" charset="0"/>
                <a:ea typeface="Calibri" pitchFamily="34" charset="-122"/>
                <a:cs typeface="Calibri" pitchFamily="34" charset="-120"/>
              </a:rPr>
              <a:t>1813</a:t>
            </a:r>
            <a:endParaRPr lang="en-US" sz="1100" dirty="0"/>
          </a:p>
        </p:txBody>
      </p:sp>
      <p:sp>
        <p:nvSpPr>
          <p:cNvPr id="13" name="Text 11"/>
          <p:cNvSpPr/>
          <p:nvPr/>
        </p:nvSpPr>
        <p:spPr>
          <a:xfrm>
            <a:off x="2734056" y="2651760"/>
            <a:ext cx="960120" cy="685800"/>
          </a:xfrm>
          <a:prstGeom prst="rect">
            <a:avLst/>
          </a:prstGeom>
          <a:noFill/>
          <a:ln/>
        </p:spPr>
        <p:txBody>
          <a:bodyPr wrap="square" rtlCol="0" anchor="ctr"/>
          <a:lstStyle/>
          <a:p>
            <a:pPr marL="0" indent="0" algn="ctr">
              <a:buNone/>
            </a:pPr>
            <a:r>
              <a:rPr lang="en-US" sz="1000" dirty="0">
                <a:solidFill>
                  <a:srgbClr val="1A1A2E"/>
                </a:solidFill>
                <a:latin typeface="Calibri" pitchFamily="34" charset="0"/>
                <a:ea typeface="Calibri" pitchFamily="34" charset="-122"/>
                <a:cs typeface="Calibri" pitchFamily="34" charset="-120"/>
              </a:rPr>
              <a:t>Sentimentos</a:t>
            </a:r>
            <a:endParaRPr lang="en-US" sz="1000" dirty="0"/>
          </a:p>
          <a:p>
            <a:pPr marL="0" indent="0" algn="ctr">
              <a:buNone/>
            </a:pPr>
            <a:r>
              <a:rPr lang="en-US" sz="1000" dirty="0">
                <a:solidFill>
                  <a:srgbClr val="1A1A2E"/>
                </a:solidFill>
                <a:latin typeface="Calibri" pitchFamily="34" charset="0"/>
                <a:ea typeface="Calibri" pitchFamily="34" charset="-122"/>
                <a:cs typeface="Calibri" pitchFamily="34" charset="-120"/>
              </a:rPr>
              <a:t>da Nação</a:t>
            </a:r>
            <a:endParaRPr lang="en-US" sz="1000" dirty="0"/>
          </a:p>
        </p:txBody>
      </p:sp>
      <p:sp>
        <p:nvSpPr>
          <p:cNvPr id="14" name="Shape 12"/>
          <p:cNvSpPr/>
          <p:nvPr/>
        </p:nvSpPr>
        <p:spPr>
          <a:xfrm>
            <a:off x="4142232" y="2011680"/>
            <a:ext cx="548640" cy="548640"/>
          </a:xfrm>
          <a:prstGeom prst="ellipse">
            <a:avLst/>
          </a:prstGeom>
          <a:solidFill>
            <a:srgbClr val="8B7355"/>
          </a:solidFill>
          <a:ln/>
          <a:effectLst>
            <a:outerShdw blurRad="101600" dist="38100" dir="2700000" algn="bl" rotWithShape="0">
              <a:srgbClr val="000000">
                <a:alpha val="18000"/>
              </a:srgbClr>
            </a:outerShdw>
          </a:effectLst>
        </p:spPr>
      </p:sp>
      <p:sp>
        <p:nvSpPr>
          <p:cNvPr id="15" name="Text 13"/>
          <p:cNvSpPr/>
          <p:nvPr/>
        </p:nvSpPr>
        <p:spPr>
          <a:xfrm>
            <a:off x="4078224" y="1417320"/>
            <a:ext cx="685800" cy="502920"/>
          </a:xfrm>
          <a:prstGeom prst="rect">
            <a:avLst/>
          </a:prstGeom>
          <a:noFill/>
          <a:ln/>
        </p:spPr>
        <p:txBody>
          <a:bodyPr wrap="square" rtlCol="0" anchor="ctr"/>
          <a:lstStyle/>
          <a:p>
            <a:pPr marL="0" indent="0" algn="ctr">
              <a:buNone/>
            </a:pPr>
            <a:r>
              <a:rPr lang="en-US" sz="1100" b="1" dirty="0">
                <a:solidFill>
                  <a:srgbClr val="1A1A2E"/>
                </a:solidFill>
                <a:latin typeface="Calibri" pitchFamily="34" charset="0"/>
                <a:ea typeface="Calibri" pitchFamily="34" charset="-122"/>
                <a:cs typeface="Calibri" pitchFamily="34" charset="-120"/>
              </a:rPr>
              <a:t>1815</a:t>
            </a:r>
            <a:endParaRPr lang="en-US" sz="1100" dirty="0"/>
          </a:p>
        </p:txBody>
      </p:sp>
      <p:sp>
        <p:nvSpPr>
          <p:cNvPr id="16" name="Text 14"/>
          <p:cNvSpPr/>
          <p:nvPr/>
        </p:nvSpPr>
        <p:spPr>
          <a:xfrm>
            <a:off x="3941064" y="2651760"/>
            <a:ext cx="960120" cy="685800"/>
          </a:xfrm>
          <a:prstGeom prst="rect">
            <a:avLst/>
          </a:prstGeom>
          <a:noFill/>
          <a:ln/>
        </p:spPr>
        <p:txBody>
          <a:bodyPr wrap="square" rtlCol="0" anchor="ctr"/>
          <a:lstStyle/>
          <a:p>
            <a:pPr marL="0" indent="0" algn="ctr">
              <a:buNone/>
            </a:pPr>
            <a:r>
              <a:rPr lang="en-US" sz="1000" dirty="0">
                <a:solidFill>
                  <a:srgbClr val="1A1A2E"/>
                </a:solidFill>
                <a:latin typeface="Calibri" pitchFamily="34" charset="0"/>
                <a:ea typeface="Calibri" pitchFamily="34" charset="-122"/>
                <a:cs typeface="Calibri" pitchFamily="34" charset="-120"/>
              </a:rPr>
              <a:t>Morte de</a:t>
            </a:r>
            <a:endParaRPr lang="en-US" sz="1000" dirty="0"/>
          </a:p>
          <a:p>
            <a:pPr marL="0" indent="0" algn="ctr">
              <a:buNone/>
            </a:pPr>
            <a:r>
              <a:rPr lang="en-US" sz="1000" dirty="0">
                <a:solidFill>
                  <a:srgbClr val="1A1A2E"/>
                </a:solidFill>
                <a:latin typeface="Calibri" pitchFamily="34" charset="0"/>
                <a:ea typeface="Calibri" pitchFamily="34" charset="-122"/>
                <a:cs typeface="Calibri" pitchFamily="34" charset="-120"/>
              </a:rPr>
              <a:t>Morelos</a:t>
            </a:r>
            <a:endParaRPr lang="en-US" sz="1000" dirty="0"/>
          </a:p>
        </p:txBody>
      </p:sp>
      <p:sp>
        <p:nvSpPr>
          <p:cNvPr id="17" name="Shape 15"/>
          <p:cNvSpPr/>
          <p:nvPr/>
        </p:nvSpPr>
        <p:spPr>
          <a:xfrm>
            <a:off x="5349240" y="2011680"/>
            <a:ext cx="548640" cy="548640"/>
          </a:xfrm>
          <a:prstGeom prst="ellipse">
            <a:avLst/>
          </a:prstGeom>
          <a:solidFill>
            <a:srgbClr val="5A7A3A"/>
          </a:solidFill>
          <a:ln/>
          <a:effectLst>
            <a:outerShdw blurRad="101600" dist="38100" dir="2700000" algn="bl" rotWithShape="0">
              <a:srgbClr val="000000">
                <a:alpha val="18000"/>
              </a:srgbClr>
            </a:outerShdw>
          </a:effectLst>
        </p:spPr>
      </p:sp>
      <p:sp>
        <p:nvSpPr>
          <p:cNvPr id="18" name="Text 16"/>
          <p:cNvSpPr/>
          <p:nvPr/>
        </p:nvSpPr>
        <p:spPr>
          <a:xfrm>
            <a:off x="5285232" y="1417320"/>
            <a:ext cx="685800" cy="502920"/>
          </a:xfrm>
          <a:prstGeom prst="rect">
            <a:avLst/>
          </a:prstGeom>
          <a:noFill/>
          <a:ln/>
        </p:spPr>
        <p:txBody>
          <a:bodyPr wrap="square" rtlCol="0" anchor="ctr"/>
          <a:lstStyle/>
          <a:p>
            <a:pPr marL="0" indent="0" algn="ctr">
              <a:buNone/>
            </a:pPr>
            <a:r>
              <a:rPr lang="en-US" sz="1100" b="1" dirty="0">
                <a:solidFill>
                  <a:srgbClr val="1A1A2E"/>
                </a:solidFill>
                <a:latin typeface="Calibri" pitchFamily="34" charset="0"/>
                <a:ea typeface="Calibri" pitchFamily="34" charset="-122"/>
                <a:cs typeface="Calibri" pitchFamily="34" charset="-120"/>
              </a:rPr>
              <a:t>1821</a:t>
            </a:r>
            <a:endParaRPr lang="en-US" sz="1100" dirty="0"/>
          </a:p>
        </p:txBody>
      </p:sp>
      <p:sp>
        <p:nvSpPr>
          <p:cNvPr id="19" name="Text 17"/>
          <p:cNvSpPr/>
          <p:nvPr/>
        </p:nvSpPr>
        <p:spPr>
          <a:xfrm>
            <a:off x="5148072" y="2651760"/>
            <a:ext cx="960120" cy="685800"/>
          </a:xfrm>
          <a:prstGeom prst="rect">
            <a:avLst/>
          </a:prstGeom>
          <a:noFill/>
          <a:ln/>
        </p:spPr>
        <p:txBody>
          <a:bodyPr wrap="square" rtlCol="0" anchor="ctr"/>
          <a:lstStyle/>
          <a:p>
            <a:pPr marL="0" indent="0" algn="ctr">
              <a:buNone/>
            </a:pPr>
            <a:r>
              <a:rPr lang="en-US" sz="1000" dirty="0">
                <a:solidFill>
                  <a:srgbClr val="1A1A2E"/>
                </a:solidFill>
                <a:latin typeface="Calibri" pitchFamily="34" charset="0"/>
                <a:ea typeface="Calibri" pitchFamily="34" charset="-122"/>
                <a:cs typeface="Calibri" pitchFamily="34" charset="-120"/>
              </a:rPr>
              <a:t>Independência</a:t>
            </a:r>
            <a:endParaRPr lang="en-US" sz="1000" dirty="0"/>
          </a:p>
          <a:p>
            <a:pPr marL="0" indent="0" algn="ctr">
              <a:buNone/>
            </a:pPr>
            <a:r>
              <a:rPr lang="en-US" sz="1000" dirty="0">
                <a:solidFill>
                  <a:srgbClr val="1A1A2E"/>
                </a:solidFill>
                <a:latin typeface="Calibri" pitchFamily="34" charset="0"/>
                <a:ea typeface="Calibri" pitchFamily="34" charset="-122"/>
                <a:cs typeface="Calibri" pitchFamily="34" charset="-120"/>
              </a:rPr>
              <a:t>(Iturbide)</a:t>
            </a:r>
            <a:endParaRPr lang="en-US" sz="1000" dirty="0"/>
          </a:p>
        </p:txBody>
      </p:sp>
      <p:sp>
        <p:nvSpPr>
          <p:cNvPr id="20" name="Shape 18"/>
          <p:cNvSpPr/>
          <p:nvPr/>
        </p:nvSpPr>
        <p:spPr>
          <a:xfrm>
            <a:off x="6556248" y="2011680"/>
            <a:ext cx="548640" cy="548640"/>
          </a:xfrm>
          <a:prstGeom prst="ellipse">
            <a:avLst/>
          </a:prstGeom>
          <a:solidFill>
            <a:srgbClr val="6B6B6B"/>
          </a:solidFill>
          <a:ln/>
          <a:effectLst>
            <a:outerShdw blurRad="101600" dist="38100" dir="2700000" algn="bl" rotWithShape="0">
              <a:srgbClr val="000000">
                <a:alpha val="18000"/>
              </a:srgbClr>
            </a:outerShdw>
          </a:effectLst>
        </p:spPr>
      </p:sp>
      <p:sp>
        <p:nvSpPr>
          <p:cNvPr id="21" name="Text 19"/>
          <p:cNvSpPr/>
          <p:nvPr/>
        </p:nvSpPr>
        <p:spPr>
          <a:xfrm>
            <a:off x="6492240" y="1417320"/>
            <a:ext cx="685800" cy="502920"/>
          </a:xfrm>
          <a:prstGeom prst="rect">
            <a:avLst/>
          </a:prstGeom>
          <a:noFill/>
          <a:ln/>
        </p:spPr>
        <p:txBody>
          <a:bodyPr wrap="square" rtlCol="0" anchor="ctr"/>
          <a:lstStyle/>
          <a:p>
            <a:pPr marL="0" indent="0" algn="ctr">
              <a:buNone/>
            </a:pPr>
            <a:r>
              <a:rPr lang="en-US" sz="1100" b="1" dirty="0">
                <a:solidFill>
                  <a:srgbClr val="1A1A2E"/>
                </a:solidFill>
                <a:latin typeface="Calibri" pitchFamily="34" charset="0"/>
                <a:ea typeface="Calibri" pitchFamily="34" charset="-122"/>
                <a:cs typeface="Calibri" pitchFamily="34" charset="-120"/>
              </a:rPr>
              <a:t>1822</a:t>
            </a:r>
            <a:endParaRPr lang="en-US" sz="1100" dirty="0"/>
          </a:p>
        </p:txBody>
      </p:sp>
      <p:sp>
        <p:nvSpPr>
          <p:cNvPr id="22" name="Text 20"/>
          <p:cNvSpPr/>
          <p:nvPr/>
        </p:nvSpPr>
        <p:spPr>
          <a:xfrm>
            <a:off x="6355080" y="2651760"/>
            <a:ext cx="960120" cy="685800"/>
          </a:xfrm>
          <a:prstGeom prst="rect">
            <a:avLst/>
          </a:prstGeom>
          <a:noFill/>
          <a:ln/>
        </p:spPr>
        <p:txBody>
          <a:bodyPr wrap="square" rtlCol="0" anchor="ctr"/>
          <a:lstStyle/>
          <a:p>
            <a:pPr marL="0" indent="0" algn="ctr">
              <a:buNone/>
            </a:pPr>
            <a:r>
              <a:rPr lang="en-US" sz="1000" dirty="0">
                <a:solidFill>
                  <a:srgbClr val="1A1A2E"/>
                </a:solidFill>
                <a:latin typeface="Calibri" pitchFamily="34" charset="0"/>
                <a:ea typeface="Calibri" pitchFamily="34" charset="-122"/>
                <a:cs typeface="Calibri" pitchFamily="34" charset="-120"/>
              </a:rPr>
              <a:t>Iturbide</a:t>
            </a:r>
            <a:endParaRPr lang="en-US" sz="1000" dirty="0"/>
          </a:p>
          <a:p>
            <a:pPr marL="0" indent="0" algn="ctr">
              <a:buNone/>
            </a:pPr>
            <a:r>
              <a:rPr lang="en-US" sz="1000" dirty="0">
                <a:solidFill>
                  <a:srgbClr val="1A1A2E"/>
                </a:solidFill>
                <a:latin typeface="Calibri" pitchFamily="34" charset="0"/>
                <a:ea typeface="Calibri" pitchFamily="34" charset="-122"/>
                <a:cs typeface="Calibri" pitchFamily="34" charset="-120"/>
              </a:rPr>
              <a:t>Imperador</a:t>
            </a:r>
            <a:endParaRPr lang="en-US" sz="1000" dirty="0"/>
          </a:p>
        </p:txBody>
      </p:sp>
      <p:sp>
        <p:nvSpPr>
          <p:cNvPr id="23" name="Shape 21"/>
          <p:cNvSpPr/>
          <p:nvPr/>
        </p:nvSpPr>
        <p:spPr>
          <a:xfrm>
            <a:off x="7763256" y="2011680"/>
            <a:ext cx="548640" cy="548640"/>
          </a:xfrm>
          <a:prstGeom prst="ellipse">
            <a:avLst/>
          </a:prstGeom>
          <a:solidFill>
            <a:srgbClr val="2C7873"/>
          </a:solidFill>
          <a:ln/>
          <a:effectLst>
            <a:outerShdw blurRad="101600" dist="38100" dir="2700000" algn="bl" rotWithShape="0">
              <a:srgbClr val="000000">
                <a:alpha val="18000"/>
              </a:srgbClr>
            </a:outerShdw>
          </a:effectLst>
        </p:spPr>
      </p:sp>
      <p:sp>
        <p:nvSpPr>
          <p:cNvPr id="24" name="Text 22"/>
          <p:cNvSpPr/>
          <p:nvPr/>
        </p:nvSpPr>
        <p:spPr>
          <a:xfrm>
            <a:off x="7699248" y="1417320"/>
            <a:ext cx="685800" cy="502920"/>
          </a:xfrm>
          <a:prstGeom prst="rect">
            <a:avLst/>
          </a:prstGeom>
          <a:noFill/>
          <a:ln/>
        </p:spPr>
        <p:txBody>
          <a:bodyPr wrap="square" rtlCol="0" anchor="ctr"/>
          <a:lstStyle/>
          <a:p>
            <a:pPr marL="0" indent="0" algn="ctr">
              <a:buNone/>
            </a:pPr>
            <a:r>
              <a:rPr lang="en-US" sz="1100" b="1" dirty="0">
                <a:solidFill>
                  <a:srgbClr val="1A1A2E"/>
                </a:solidFill>
                <a:latin typeface="Calibri" pitchFamily="34" charset="0"/>
                <a:ea typeface="Calibri" pitchFamily="34" charset="-122"/>
                <a:cs typeface="Calibri" pitchFamily="34" charset="-120"/>
              </a:rPr>
              <a:t>1823</a:t>
            </a:r>
            <a:endParaRPr lang="en-US" sz="1100" dirty="0"/>
          </a:p>
        </p:txBody>
      </p:sp>
      <p:sp>
        <p:nvSpPr>
          <p:cNvPr id="25" name="Text 23"/>
          <p:cNvSpPr/>
          <p:nvPr/>
        </p:nvSpPr>
        <p:spPr>
          <a:xfrm>
            <a:off x="7562088" y="2651760"/>
            <a:ext cx="960120" cy="685800"/>
          </a:xfrm>
          <a:prstGeom prst="rect">
            <a:avLst/>
          </a:prstGeom>
          <a:noFill/>
          <a:ln/>
        </p:spPr>
        <p:txBody>
          <a:bodyPr wrap="square" rtlCol="0" anchor="ctr"/>
          <a:lstStyle/>
          <a:p>
            <a:pPr marL="0" indent="0" algn="ctr">
              <a:buNone/>
            </a:pPr>
            <a:r>
              <a:rPr lang="en-US" sz="1000" dirty="0">
                <a:solidFill>
                  <a:srgbClr val="1A1A2E"/>
                </a:solidFill>
                <a:latin typeface="Calibri" pitchFamily="34" charset="0"/>
                <a:ea typeface="Calibri" pitchFamily="34" charset="-122"/>
                <a:cs typeface="Calibri" pitchFamily="34" charset="-120"/>
              </a:rPr>
              <a:t>República</a:t>
            </a:r>
            <a:endParaRPr lang="en-US" sz="1000" dirty="0"/>
          </a:p>
          <a:p>
            <a:pPr marL="0" indent="0" algn="ctr">
              <a:buNone/>
            </a:pPr>
            <a:r>
              <a:rPr lang="en-US" sz="1000" dirty="0">
                <a:solidFill>
                  <a:srgbClr val="1A1A2E"/>
                </a:solidFill>
                <a:latin typeface="Calibri" pitchFamily="34" charset="0"/>
                <a:ea typeface="Calibri" pitchFamily="34" charset="-122"/>
                <a:cs typeface="Calibri" pitchFamily="34" charset="-120"/>
              </a:rPr>
              <a:t>proclamada</a:t>
            </a:r>
            <a:endParaRPr lang="en-US" sz="1000" dirty="0"/>
          </a:p>
        </p:txBody>
      </p:sp>
      <p:sp>
        <p:nvSpPr>
          <p:cNvPr id="26" name="Shape 24"/>
          <p:cNvSpPr/>
          <p:nvPr/>
        </p:nvSpPr>
        <p:spPr>
          <a:xfrm>
            <a:off x="457200" y="3895838"/>
            <a:ext cx="8229600" cy="658368"/>
          </a:xfrm>
          <a:prstGeom prst="roundRect">
            <a:avLst>
              <a:gd name="adj" fmla="val 8333"/>
            </a:avLst>
          </a:prstGeom>
          <a:solidFill>
            <a:srgbClr val="E5DDD5"/>
          </a:solidFill>
          <a:ln/>
        </p:spPr>
      </p:sp>
      <p:sp>
        <p:nvSpPr>
          <p:cNvPr id="27" name="Text 25"/>
          <p:cNvSpPr/>
          <p:nvPr/>
        </p:nvSpPr>
        <p:spPr>
          <a:xfrm>
            <a:off x="640080" y="3895838"/>
            <a:ext cx="7863840" cy="658368"/>
          </a:xfrm>
          <a:prstGeom prst="rect">
            <a:avLst/>
          </a:prstGeom>
          <a:noFill/>
          <a:ln/>
        </p:spPr>
        <p:txBody>
          <a:bodyPr wrap="square" rtlCol="0" anchor="ctr"/>
          <a:lstStyle/>
          <a:p>
            <a:pPr marL="0" indent="0">
              <a:buNone/>
            </a:pPr>
            <a:r>
              <a:rPr lang="en-US" sz="1300" i="1" dirty="0">
                <a:solidFill>
                  <a:srgbClr val="1A1A2E"/>
                </a:solidFill>
                <a:latin typeface="Calibri" pitchFamily="34" charset="0"/>
                <a:ea typeface="Calibri" pitchFamily="34" charset="-122"/>
                <a:cs typeface="Calibri" pitchFamily="34" charset="-120"/>
              </a:rPr>
              <a:t>1910: A Revolução Mexicana. Zapata invoca Morelos como antepassado espiritual da luta camponesa.</a:t>
            </a:r>
            <a:endParaRPr lang="en-US" sz="13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TotalTime>
  <Words>1329</Words>
  <Application>Microsoft Office PowerPoint</Application>
  <PresentationFormat>Apresentação na tela (16:9)</PresentationFormat>
  <Paragraphs>185</Paragraphs>
  <Slides>15</Slides>
  <Notes>15</Notes>
  <HiddenSlides>0</HiddenSlides>
  <MMClips>0</MMClips>
  <ScaleCrop>false</ScaleCrop>
  <HeadingPairs>
    <vt:vector size="6" baseType="variant">
      <vt:variant>
        <vt:lpstr>Fontes usadas</vt:lpstr>
      </vt:variant>
      <vt:variant>
        <vt:i4>3</vt:i4>
      </vt:variant>
      <vt:variant>
        <vt:lpstr>Tema</vt:lpstr>
      </vt:variant>
      <vt:variant>
        <vt:i4>1</vt:i4>
      </vt:variant>
      <vt:variant>
        <vt:lpstr>Títulos de slides</vt:lpstr>
      </vt:variant>
      <vt:variant>
        <vt:i4>15</vt:i4>
      </vt:variant>
    </vt:vector>
  </HeadingPairs>
  <TitlesOfParts>
    <vt:vector size="19" baseType="lpstr">
      <vt:lpstr>Arial</vt:lpstr>
      <vt:lpstr>Calibri</vt:lpstr>
      <vt:lpstr>Cambria</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PptxGenJS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Independência do México</dc:title>
  <dc:subject>PptxGenJS Presentation</dc:subject>
  <dc:creator>Felipe Deveza</dc:creator>
  <cp:lastModifiedBy>User</cp:lastModifiedBy>
  <cp:revision>6</cp:revision>
  <dcterms:created xsi:type="dcterms:W3CDTF">2026-06-15T03:35:15Z</dcterms:created>
  <dcterms:modified xsi:type="dcterms:W3CDTF">2026-06-29T22:11:20Z</dcterms:modified>
</cp:coreProperties>
</file>