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54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2296" cy="685800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" y="0"/>
            <a:ext cx="2834640" cy="685800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4" name="Text 2"/>
          <p:cNvSpPr/>
          <p:nvPr/>
        </p:nvSpPr>
        <p:spPr>
          <a:xfrm>
            <a:off x="182880" y="548640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HISTÓRIA  ·  8º ANO  ·  2º TRIMESTRE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108960" y="457200"/>
            <a:ext cx="49377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Revolução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Haitiana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3108960" y="2743200"/>
            <a:ext cx="45720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1791 — 1804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3108960" y="34290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única revolução de escravizados vitoriosa da história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 seus legados para o mundo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108960" y="4343400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AAAAA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"Em 1804, escravizados fundaram o primeiro Estado negro independente do mundo. Derrotaram o exército mais poderoso da época. Essa história foi silenciada por dois séculos."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108960" y="6492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felipedeveza.com.br</a:t>
            </a:r>
            <a:endParaRPr lang="en-US" sz="1000" dirty="0"/>
          </a:p>
        </p:txBody>
      </p:sp>
      <p:pic>
        <p:nvPicPr>
          <p:cNvPr id="10" name="Image 0" descr="/mnt/user-data/uploads/1780760099562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74320"/>
            <a:ext cx="3657600" cy="59436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321040" y="626364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Toussaint Louverture, c. 1743–1803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LOCALIZAÇÃO GEOGRÁFICA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Onde fica o Haiti?</a:t>
            </a:r>
            <a:endParaRPr lang="en-US" sz="2600" dirty="0"/>
          </a:p>
        </p:txBody>
      </p:sp>
      <p:pic>
        <p:nvPicPr>
          <p:cNvPr id="5" name="Image 0" descr="/mnt/user-data/uploads/1780760108949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60120"/>
            <a:ext cx="6400800" cy="4251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5390388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Haiti e República Dominicana dividem a ilha de Hispaniola no Caribe</a:t>
            </a:r>
            <a:endParaRPr lang="en-US" sz="1400" dirty="0"/>
          </a:p>
        </p:txBody>
      </p:sp>
      <p:pic>
        <p:nvPicPr>
          <p:cNvPr id="7" name="Image 1" descr="/mnt/user-data/uploads/1780760114700_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960120"/>
            <a:ext cx="5029200" cy="33375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03720" y="429768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"Muita gente enxerga no formato da ilha um jacaré — animal muito comum na região"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6903720" y="4617720"/>
            <a:ext cx="5029200" cy="169164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10" name="Text 6"/>
          <p:cNvSpPr/>
          <p:nvPr/>
        </p:nvSpPr>
        <p:spPr>
          <a:xfrm>
            <a:off x="7040880" y="4663440"/>
            <a:ext cx="4754880" cy="1572768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Capital: </a:t>
            </a: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Porto Príncipe
</a:t>
            </a:r>
            <a:r>
              <a:rPr lang="en-US" sz="13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Nome original: </a:t>
            </a: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Ayiti — "terra das montanhas" (arawak)
</a:t>
            </a:r>
            <a:r>
              <a:rPr lang="en-US" sz="13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Idioma: </a:t>
            </a: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Crioulo haitiano e francês
</a:t>
            </a:r>
            <a:r>
              <a:rPr lang="en-US" sz="13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Independência: </a:t>
            </a: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1º de janeiro de 1804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2" name="Text 8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SAINT-DOMINGUE, FINAL DO SÉC. XVIII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colônia mais rica — e mais violenta — do mundo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893892" y="3497127"/>
            <a:ext cx="3657600" cy="2926080"/>
          </a:xfrm>
          <a:prstGeom prst="rect">
            <a:avLst/>
          </a:prstGeom>
          <a:solidFill>
            <a:srgbClr val="6B2737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024256" y="3598164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40%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5115696" y="5106924"/>
            <a:ext cx="3474720" cy="12344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comércio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exterior da França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336061" y="1136142"/>
            <a:ext cx="3657600" cy="2926080"/>
          </a:xfrm>
          <a:prstGeom prst="rect">
            <a:avLst/>
          </a:prstGeom>
          <a:solidFill>
            <a:srgbClr val="3A1020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029200" y="1175004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500mil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5120640" y="2683764"/>
            <a:ext cx="3474720" cy="12344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africanos escravizados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plantações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872075" y="1326415"/>
            <a:ext cx="3657600" cy="2926080"/>
          </a:xfrm>
          <a:prstGeom prst="rect">
            <a:avLst/>
          </a:prstGeom>
          <a:solidFill>
            <a:srgbClr val="2C1010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183880" y="100584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&lt; 10</a:t>
            </a:r>
            <a:endParaRPr lang="en-US" sz="5200" dirty="0"/>
          </a:p>
        </p:txBody>
      </p:sp>
      <p:sp>
        <p:nvSpPr>
          <p:cNvPr id="13" name="Text 11"/>
          <p:cNvSpPr/>
          <p:nvPr/>
        </p:nvSpPr>
        <p:spPr>
          <a:xfrm>
            <a:off x="8275320" y="2514600"/>
            <a:ext cx="3474720" cy="12344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anos de expectativa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vida ao chegar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972990" y="3492431"/>
            <a:ext cx="3113903" cy="233172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Toda essa riqueza repousava sobre o trabalho forçado de meio milhão de africanos escravizados. </a:t>
            </a:r>
            <a:r>
              <a:rPr lang="en-US" sz="2000" dirty="0">
                <a:solidFill>
                  <a:srgbClr val="FF9999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Os proprietários calculavam que era mais barato comprar novos escravizados do que cuidar dos que já estavam ali.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7" name="Text 14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05" y="1170432"/>
            <a:ext cx="3906873" cy="51309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SOCIAL DE SAINT-DOMINGUE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Uma sociedade dividida — e em conflito permanente</a:t>
            </a:r>
            <a:endParaRPr lang="en-US" sz="2600" dirty="0"/>
          </a:p>
        </p:txBody>
      </p:sp>
      <p:pic>
        <p:nvPicPr>
          <p:cNvPr id="5" name="Image 0" descr="/mnt/user-data/uploads/1780760121579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60120"/>
            <a:ext cx="5029200" cy="5486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577840" y="1005840"/>
            <a:ext cx="6400800" cy="1207008"/>
          </a:xfrm>
          <a:prstGeom prst="rect">
            <a:avLst/>
          </a:prstGeom>
          <a:solidFill>
            <a:srgbClr val="1F2A44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0" y="1024128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Grands blancs  (~32 mil)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669280" y="1417320"/>
            <a:ext cx="62179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Grandes fazendeiros. Controlavam as plantações e queriam autonomia política — mas mantinham os escravizados.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577840" y="2350008"/>
            <a:ext cx="6400800" cy="1207008"/>
          </a:xfrm>
          <a:prstGeom prst="rect">
            <a:avLst/>
          </a:prstGeom>
          <a:solidFill>
            <a:srgbClr val="2C4A8A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669280" y="2368296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Petits blancs  (~28 mil)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669280" y="2761488"/>
            <a:ext cx="62179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Artesãos, comerciantes e soldados. Ressentimentos contra a elite branca e contra os affranchis.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577840" y="3694176"/>
            <a:ext cx="6400800" cy="1207008"/>
          </a:xfrm>
          <a:prstGeom prst="rect">
            <a:avLst/>
          </a:prstGeom>
          <a:solidFill>
            <a:srgbClr val="4A6B35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669280" y="3712464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Affranchis  (~30 mil)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669280" y="4105656"/>
            <a:ext cx="62179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Libertos e pessoas </a:t>
            </a:r>
            <a:r>
              <a:rPr lang="en-US" sz="1250" dirty="0" err="1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livres</a:t>
            </a: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 smtClean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negras</a:t>
            </a:r>
            <a:r>
              <a:rPr lang="en-US" sz="1250" dirty="0" smtClean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Tinham riqueza, mas eram excluídos dos direitos políticos por lei.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5577840" y="5038344"/>
            <a:ext cx="6400800" cy="1207008"/>
          </a:xfrm>
          <a:prstGeom prst="rect">
            <a:avLst/>
          </a:prstGeom>
          <a:solidFill>
            <a:srgbClr val="6B2737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5669280" y="5056632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Escravizados  (~500 mil)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669280" y="5449824"/>
            <a:ext cx="62179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imensa maioria. Africanos e afrodescendentes sem nenhum direito. Foram os que levaram a revolução mais longe.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577840" y="640080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F2A4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Não foi simplesmente "negros contra brancos". Foi um processo de 13 anos cheio de alianças, traições e mudanças de lado.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20" name="Text 17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RELIGIÃO E RESISTÊNCIA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Vodu: preconceito, resistência e organização política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858000" y="5989320"/>
            <a:ext cx="5074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Normil, Cerimônia de Bois Caïman, 1990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274320" y="1005840"/>
            <a:ext cx="64008" cy="150876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0" name="Shape 7"/>
          <p:cNvSpPr/>
          <p:nvPr/>
        </p:nvSpPr>
        <p:spPr>
          <a:xfrm>
            <a:off x="274320" y="2834640"/>
            <a:ext cx="64008" cy="150876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3" name="Shape 10"/>
          <p:cNvSpPr/>
          <p:nvPr/>
        </p:nvSpPr>
        <p:spPr>
          <a:xfrm>
            <a:off x="274320" y="4663440"/>
            <a:ext cx="64008" cy="150876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1005840"/>
            <a:ext cx="35958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VODU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57200" y="1353312"/>
            <a:ext cx="359581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Religião afro-caribenha surgida no Haiti a partir das tradições espirituais de diferentes povos africanos trazidos como escravizados. Tem seus próprios deuses (lwas), cerimônias, comunidades e sacerdotes.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7200" y="2834640"/>
            <a:ext cx="35958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PRECONCEITO COLONIAL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828801" y="3148749"/>
            <a:ext cx="2520778" cy="1453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visão do Vodu como "magia negra" ou "feitiçaria" foi uma construção colonial e depois do cinema de Hollywood. Serve para desumanizar a cultura africana e negar legitimidade à resistência haitiana.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200" y="4663440"/>
            <a:ext cx="35958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VODU COMO REDE DE ORGANIZAÇÃO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57200" y="5010912"/>
            <a:ext cx="359581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Vodu funcionou como rede de comunicação entre africanos de diferentes nações e línguas. A cerimônia de Bois Caïman (1791) é o exemplo mais famoso: criou coesão política entre os insurgentes.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7" name="Text 14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  <p:pic>
        <p:nvPicPr>
          <p:cNvPr id="22" name="Picture 2" descr="https://upload.wikimedia.org/wikipedia/commons/9/9b/JacmelVodo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776" y="1207008"/>
            <a:ext cx="7433424" cy="496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itual voodoo: 19 mil imagens, fotos e ilustrações stock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t="-12392" r="-1809" b="16288"/>
          <a:stretch/>
        </p:blipFill>
        <p:spPr bwMode="auto">
          <a:xfrm>
            <a:off x="511109" y="3020634"/>
            <a:ext cx="1213495" cy="154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0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AGOSTO DE 1791 — O INÍCIO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Bois Caïman: a noite que mudou tudo</a:t>
            </a:r>
            <a:endParaRPr lang="en-US" sz="2600" dirty="0"/>
          </a:p>
        </p:txBody>
      </p:sp>
      <p:pic>
        <p:nvPicPr>
          <p:cNvPr id="5" name="Image 0" descr="/mnt/user-data/uploads/1780760133403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60120"/>
            <a:ext cx="7634004" cy="47548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571500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Normil, Cerimônia de Bois Caïman, 1990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8386118" y="3017520"/>
            <a:ext cx="3501081" cy="2788920"/>
          </a:xfrm>
          <a:prstGeom prst="rect">
            <a:avLst/>
          </a:prstGeom>
          <a:solidFill>
            <a:srgbClr val="12122A"/>
          </a:solidFill>
          <a:ln w="12700">
            <a:solidFill>
              <a:srgbClr val="C49A2E"/>
            </a:solidFill>
            <a:prstDash val="solid"/>
          </a:ln>
        </p:spPr>
      </p:sp>
      <p:grpSp>
        <p:nvGrpSpPr>
          <p:cNvPr id="13" name="Grupo 12"/>
          <p:cNvGrpSpPr/>
          <p:nvPr/>
        </p:nvGrpSpPr>
        <p:grpSpPr>
          <a:xfrm>
            <a:off x="8484972" y="960120"/>
            <a:ext cx="3402227" cy="4645152"/>
            <a:chOff x="4937760" y="960120"/>
            <a:chExt cx="6949440" cy="4645152"/>
          </a:xfrm>
        </p:grpSpPr>
        <p:sp>
          <p:nvSpPr>
            <p:cNvPr id="7" name="Text 4"/>
            <p:cNvSpPr/>
            <p:nvPr/>
          </p:nvSpPr>
          <p:spPr>
            <a:xfrm>
              <a:off x="4937760" y="960120"/>
              <a:ext cx="6949440" cy="1920240"/>
            </a:xfrm>
            <a:prstGeom prst="rect">
              <a:avLst/>
            </a:prstGeom>
            <a:noFill/>
            <a:ln/>
          </p:spPr>
          <p:txBody>
            <a:bodyPr wrap="square" lIns="76200" tIns="76200" rIns="76200" bIns="76200" rtlCol="0" anchor="t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C49A2E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14 de agosto de 1791
</a:t>
              </a:r>
              <a:r>
                <a:rPr lang="en-US" sz="14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Lideranças escravizadas de diferentes nações africanas se reúnem na fazenda Bois Caïman. Uma cerimônia vodu conduzida por </a:t>
              </a:r>
              <a:r>
                <a:rPr lang="en-US" sz="1400" b="1" dirty="0">
                  <a:solidFill>
                    <a:srgbClr val="FF9999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Dutty Boukman</a:t>
              </a:r>
              <a:r>
                <a:rPr lang="en-US" sz="14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 e </a:t>
              </a:r>
              <a:r>
                <a:rPr lang="en-US" sz="1400" b="1" dirty="0">
                  <a:solidFill>
                    <a:srgbClr val="FF9999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Cécile Fatiman</a:t>
              </a:r>
              <a:r>
                <a:rPr lang="en-US" sz="14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 firma o pacto de luta pela liberdade. Nos dias seguintes, mais de 100 mil escravizados aderem. Plantações em chamas pelo norte da colônia.</a:t>
              </a:r>
              <a:endParaRPr lang="en-US" sz="150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5074920" y="3090672"/>
              <a:ext cx="6675120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900" b="1" kern="0" spc="100" dirty="0">
                  <a:solidFill>
                    <a:srgbClr val="C49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DOCUMENTO HISTÓRICO — Cerimônia de Bois Caïman, 1791</a:t>
              </a:r>
              <a:endParaRPr lang="en-US" sz="900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5074920" y="3456432"/>
              <a:ext cx="6675120" cy="2148840"/>
            </a:xfrm>
            <a:prstGeom prst="rect">
              <a:avLst/>
            </a:prstGeom>
            <a:noFill/>
            <a:ln/>
          </p:spPr>
          <p:txBody>
            <a:bodyPr wrap="square" lIns="76200" tIns="76200" rIns="76200" bIns="76200" rtlCol="0" anchor="t"/>
            <a:lstStyle/>
            <a:p>
              <a:pPr marL="0" indent="0">
                <a:buNone/>
              </a:pPr>
              <a:r>
                <a:rPr lang="en-US" sz="1400" i="1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"O deus que criou o Sol que nos ilumina de cima [...] este deus nos ouve. Escondido nas nuvens, ele nos observa. Ele vê tudo o que o branco faz. O deus dos brancos inspira o crime, mas o nosso deus pede vingança. Lancem fora a imagem do deus dos brancos e ouçam a voz da liberdade que fala no coração de todos nós."</a:t>
              </a:r>
              <a:endParaRPr lang="en-US" sz="1400" dirty="0"/>
            </a:p>
          </p:txBody>
        </p:sp>
      </p:grpSp>
      <p:sp>
        <p:nvSpPr>
          <p:cNvPr id="11" name="Shape 8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2" name="Text 9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/>
          <p:cNvGrpSpPr/>
          <p:nvPr/>
        </p:nvGrpSpPr>
        <p:grpSpPr>
          <a:xfrm>
            <a:off x="7195339" y="959952"/>
            <a:ext cx="4691861" cy="5349240"/>
            <a:chOff x="5669280" y="960120"/>
            <a:chExt cx="6263640" cy="5349240"/>
          </a:xfrm>
        </p:grpSpPr>
        <p:sp>
          <p:nvSpPr>
            <p:cNvPr id="9" name="Shape 6"/>
            <p:cNvSpPr/>
            <p:nvPr/>
          </p:nvSpPr>
          <p:spPr>
            <a:xfrm>
              <a:off x="5669280" y="960120"/>
              <a:ext cx="6263640" cy="5349240"/>
            </a:xfrm>
            <a:prstGeom prst="rect">
              <a:avLst/>
            </a:prstGeom>
            <a:solidFill>
              <a:srgbClr val="1F2A44"/>
            </a:solidFill>
            <a:ln/>
            <a:effectLst>
              <a:outerShdw blurRad="63500" dist="25400" dir="8100000" algn="bl" rotWithShape="0">
                <a:srgbClr val="000000">
                  <a:alpha val="12000"/>
                </a:srgbClr>
              </a:outerShdw>
            </a:effectLst>
          </p:spPr>
        </p:sp>
        <p:sp>
          <p:nvSpPr>
            <p:cNvPr id="11" name="Text 8"/>
            <p:cNvSpPr/>
            <p:nvPr/>
          </p:nvSpPr>
          <p:spPr>
            <a:xfrm>
              <a:off x="5806440" y="1417320"/>
              <a:ext cx="5989320" cy="6400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buNone/>
              </a:pPr>
              <a:r>
                <a:rPr lang="en-US" sz="13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1.  Quem produziu esta imagem? De que lado do conflito estava o artista?</a:t>
              </a:r>
              <a:endParaRPr lang="en-US" sz="1300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5806440" y="2130552"/>
              <a:ext cx="5989320" cy="6400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buNone/>
              </a:pPr>
              <a:r>
                <a:rPr lang="en-US" sz="13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2.  Observe a composição: quem aparece como vítima e quem como agressor? O que essa escolha revela?</a:t>
              </a:r>
              <a:endParaRPr lang="en-US" sz="1300" dirty="0"/>
            </a:p>
          </p:txBody>
        </p:sp>
        <p:sp>
          <p:nvSpPr>
            <p:cNvPr id="13" name="Text 10"/>
            <p:cNvSpPr/>
            <p:nvPr/>
          </p:nvSpPr>
          <p:spPr>
            <a:xfrm>
              <a:off x="5806440" y="2843784"/>
              <a:ext cx="5989320" cy="6400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buNone/>
              </a:pPr>
              <a:r>
                <a:rPr lang="en-US" sz="13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3.  A gravura representa os escravizados como guerreiros organizados politicamente ou como massa violenta? Qual é a diferença?</a:t>
              </a:r>
              <a:endParaRPr lang="en-US" sz="1300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5806440" y="3557016"/>
              <a:ext cx="5989320" cy="6400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buNone/>
              </a:pPr>
              <a:r>
                <a:rPr lang="en-US" sz="13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4.  Compare com as causas do levante de 1791. A gravura dá alguma pista sobre elas — ou as apaga?</a:t>
              </a:r>
              <a:endParaRPr lang="en-US" sz="1300" dirty="0"/>
            </a:p>
          </p:txBody>
        </p:sp>
        <p:sp>
          <p:nvSpPr>
            <p:cNvPr id="15" name="Text 12"/>
            <p:cNvSpPr/>
            <p:nvPr/>
          </p:nvSpPr>
          <p:spPr>
            <a:xfrm>
              <a:off x="5806440" y="4270248"/>
              <a:ext cx="5989320" cy="6400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buNone/>
              </a:pPr>
              <a:r>
                <a:rPr lang="en-US" sz="13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5.  Se Toussaint Louverture tivesse encomendado uma imagem sobre os mesmos eventos, o que seria diferente?</a:t>
              </a:r>
              <a:endParaRPr lang="en-US" sz="1300" dirty="0"/>
            </a:p>
          </p:txBody>
        </p:sp>
        <p:sp>
          <p:nvSpPr>
            <p:cNvPr id="16" name="Text 13"/>
            <p:cNvSpPr/>
            <p:nvPr/>
          </p:nvSpPr>
          <p:spPr>
            <a:xfrm>
              <a:off x="5806440" y="4983480"/>
              <a:ext cx="5989320" cy="6400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l">
                <a:buNone/>
              </a:pPr>
              <a:r>
                <a:rPr lang="en-US" sz="13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6.  Uma fonte histórica que distorce os fatos ainda tem valor para o historiador? Por quê?</a:t>
              </a:r>
              <a:endParaRPr lang="en-US" sz="1300" dirty="0"/>
            </a:p>
          </p:txBody>
        </p:sp>
      </p:grpSp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FONTE PRIMÁRIA VISUAL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Como ler uma imagem histórica — a gravura colonial</a:t>
            </a:r>
            <a:endParaRPr lang="en-US" sz="2600" dirty="0"/>
          </a:p>
        </p:txBody>
      </p:sp>
      <p:pic>
        <p:nvPicPr>
          <p:cNvPr id="5" name="Image 0" descr="/mnt/user-data/uploads/1780760157705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50" y="967922"/>
            <a:ext cx="6245185" cy="446084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40357" y="5690755"/>
            <a:ext cx="1450457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Gravura europeia do século XIX representando a insurreição de São Domingos (1791)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274320" y="5330952"/>
            <a:ext cx="5120640" cy="1078991"/>
          </a:xfrm>
          <a:prstGeom prst="rect">
            <a:avLst/>
          </a:prstGeom>
          <a:solidFill>
            <a:srgbClr val="FFF0F4"/>
          </a:solidFill>
          <a:ln w="12700">
            <a:solidFill>
              <a:srgbClr val="6B273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5416602"/>
            <a:ext cx="4901184" cy="907689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B2737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Esta gravura </a:t>
            </a:r>
            <a:r>
              <a:rPr lang="en-US" b="1" dirty="0">
                <a:solidFill>
                  <a:srgbClr val="6B2737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NÃO</a:t>
            </a:r>
            <a:r>
              <a:rPr lang="en-US" i="1" dirty="0">
                <a:solidFill>
                  <a:srgbClr val="6B2737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 é um registro neutro. Foi produzida por alguém com um ponto de vista específico, para um público específico, com uma intenção específica.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552862" y="1024128"/>
            <a:ext cx="5989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PARA ANÁLISE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8" name="Text 15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PROCESSO REVOLUCIONÁRIO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Treze anos de revolução (1791–1804)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3547872"/>
            <a:ext cx="11430000" cy="64008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6" name="Shape 4"/>
          <p:cNvSpPr/>
          <p:nvPr/>
        </p:nvSpPr>
        <p:spPr>
          <a:xfrm>
            <a:off x="1097280" y="3392424"/>
            <a:ext cx="329184" cy="329184"/>
          </a:xfrm>
          <a:prstGeom prst="line">
            <a:avLst/>
          </a:prstGeom>
          <a:solidFill>
            <a:srgbClr val="6B2737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9202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Ago. 1791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57200" y="2286000"/>
            <a:ext cx="164592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Bois Caïman.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mil escravizados aderem.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017520" y="3392424"/>
            <a:ext cx="329184" cy="329184"/>
          </a:xfrm>
          <a:prstGeom prst="line">
            <a:avLst/>
          </a:prstGeom>
          <a:solidFill>
            <a:srgbClr val="1F2A44"/>
          </a:solidFill>
          <a:ln/>
        </p:spPr>
      </p:sp>
      <p:sp>
        <p:nvSpPr>
          <p:cNvPr id="10" name="Text 8"/>
          <p:cNvSpPr/>
          <p:nvPr/>
        </p:nvSpPr>
        <p:spPr>
          <a:xfrm>
            <a:off x="2377440" y="39776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1794</a:t>
            </a:r>
          </a:p>
        </p:txBody>
      </p:sp>
      <p:sp>
        <p:nvSpPr>
          <p:cNvPr id="11" name="Text 9"/>
          <p:cNvSpPr/>
          <p:nvPr/>
        </p:nvSpPr>
        <p:spPr>
          <a:xfrm>
            <a:off x="2377440" y="4315968"/>
            <a:ext cx="16459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Assembleia</a:t>
            </a: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francesa</a:t>
            </a: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decreta</a:t>
            </a: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abolição</a:t>
            </a: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Toussaint</a:t>
            </a: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</a:t>
            </a: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lado francês</a:t>
            </a: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937760" y="3392424"/>
            <a:ext cx="329184" cy="329184"/>
          </a:xfrm>
          <a:prstGeom prst="line">
            <a:avLst/>
          </a:prstGeom>
          <a:solidFill>
            <a:srgbClr val="1F2A44"/>
          </a:solidFill>
          <a:ln/>
        </p:spPr>
      </p:sp>
      <p:sp>
        <p:nvSpPr>
          <p:cNvPr id="13" name="Text 11"/>
          <p:cNvSpPr/>
          <p:nvPr/>
        </p:nvSpPr>
        <p:spPr>
          <a:xfrm>
            <a:off x="4297680" y="19202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ctr">
              <a:buNone/>
            </a:pPr>
            <a:r>
              <a:rPr lang="en-US" sz="2400" b="1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1801</a:t>
            </a:r>
          </a:p>
        </p:txBody>
      </p:sp>
      <p:sp>
        <p:nvSpPr>
          <p:cNvPr id="14" name="Text 12"/>
          <p:cNvSpPr/>
          <p:nvPr/>
        </p:nvSpPr>
        <p:spPr>
          <a:xfrm>
            <a:off x="4297680" y="2286000"/>
            <a:ext cx="164592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Toussaint promulga Constituição: colônia autônoma.</a:t>
            </a:r>
          </a:p>
        </p:txBody>
      </p:sp>
      <p:sp>
        <p:nvSpPr>
          <p:cNvPr id="15" name="Shape 13"/>
          <p:cNvSpPr/>
          <p:nvPr/>
        </p:nvSpPr>
        <p:spPr>
          <a:xfrm>
            <a:off x="6858000" y="3392424"/>
            <a:ext cx="329184" cy="329184"/>
          </a:xfrm>
          <a:prstGeom prst="line">
            <a:avLst/>
          </a:prstGeom>
          <a:solidFill>
            <a:srgbClr val="6B2737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0" y="39776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ctr">
              <a:buNone/>
            </a:pPr>
            <a:r>
              <a:rPr lang="en-US" sz="2400" b="1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1802</a:t>
            </a:r>
          </a:p>
        </p:txBody>
      </p:sp>
      <p:sp>
        <p:nvSpPr>
          <p:cNvPr id="17" name="Text 15"/>
          <p:cNvSpPr/>
          <p:nvPr/>
        </p:nvSpPr>
        <p:spPr>
          <a:xfrm>
            <a:off x="6217920" y="4315968"/>
            <a:ext cx="16459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Napoleão envia 58 mil soldados. Toussaint preso por traição.</a:t>
            </a:r>
          </a:p>
        </p:txBody>
      </p:sp>
      <p:sp>
        <p:nvSpPr>
          <p:cNvPr id="18" name="Shape 16"/>
          <p:cNvSpPr/>
          <p:nvPr/>
        </p:nvSpPr>
        <p:spPr>
          <a:xfrm>
            <a:off x="8778240" y="3392424"/>
            <a:ext cx="329184" cy="329184"/>
          </a:xfrm>
          <a:prstGeom prst="line">
            <a:avLst/>
          </a:prstGeom>
          <a:solidFill>
            <a:srgbClr val="6B2737"/>
          </a:solidFill>
          <a:ln/>
        </p:spPr>
      </p:sp>
      <p:sp>
        <p:nvSpPr>
          <p:cNvPr id="19" name="Text 17"/>
          <p:cNvSpPr/>
          <p:nvPr/>
        </p:nvSpPr>
        <p:spPr>
          <a:xfrm>
            <a:off x="8138160" y="19202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ctr">
              <a:buNone/>
            </a:pPr>
            <a:r>
              <a:rPr lang="en-US" sz="2400" b="1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Nov. 1803</a:t>
            </a:r>
          </a:p>
        </p:txBody>
      </p:sp>
      <p:sp>
        <p:nvSpPr>
          <p:cNvPr id="20" name="Text 18"/>
          <p:cNvSpPr/>
          <p:nvPr/>
        </p:nvSpPr>
        <p:spPr>
          <a:xfrm>
            <a:off x="8138160" y="2286000"/>
            <a:ext cx="164592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Batalha de Vertières. Dessalines derrota os franceses.</a:t>
            </a:r>
          </a:p>
        </p:txBody>
      </p:sp>
      <p:sp>
        <p:nvSpPr>
          <p:cNvPr id="21" name="Shape 19"/>
          <p:cNvSpPr/>
          <p:nvPr/>
        </p:nvSpPr>
        <p:spPr>
          <a:xfrm>
            <a:off x="10698480" y="3392424"/>
            <a:ext cx="329184" cy="329184"/>
          </a:xfrm>
          <a:prstGeom prst="line">
            <a:avLst/>
          </a:prstGeom>
          <a:solidFill>
            <a:srgbClr val="6B2737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0" y="39776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ctr">
              <a:buNone/>
            </a:pPr>
            <a:r>
              <a:rPr lang="en-US" sz="2400" b="1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jan. 1804</a:t>
            </a:r>
          </a:p>
        </p:txBody>
      </p:sp>
      <p:sp>
        <p:nvSpPr>
          <p:cNvPr id="23" name="Text 21"/>
          <p:cNvSpPr/>
          <p:nvPr/>
        </p:nvSpPr>
        <p:spPr>
          <a:xfrm>
            <a:off x="10058400" y="4315968"/>
            <a:ext cx="16459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6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Independência do Haiti: primeiro Estado negro independente do mundo.</a:t>
            </a:r>
          </a:p>
        </p:txBody>
      </p:sp>
      <p:sp>
        <p:nvSpPr>
          <p:cNvPr id="24" name="Text 22"/>
          <p:cNvSpPr/>
          <p:nvPr/>
        </p:nvSpPr>
        <p:spPr>
          <a:xfrm>
            <a:off x="365760" y="6263640"/>
            <a:ext cx="11430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ctr">
              <a:buNone/>
            </a:pPr>
            <a:r>
              <a:rPr lang="en-US" sz="1400" b="1" i="1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revolução não foi linear: alianças com espanhóis, depois com franceses, traições, guerras internas — e ao fim, 13 anos depois, a independência.</a:t>
            </a:r>
          </a:p>
        </p:txBody>
      </p:sp>
      <p:sp>
        <p:nvSpPr>
          <p:cNvPr id="25" name="Shape 23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26" name="Text 24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LIDERANÇA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Toussaint Louverture  (c. 1743–1803)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8717280" y="6126480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Toussaint Louverture, c. 1743–1803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74320" y="1051560"/>
            <a:ext cx="64008" cy="54864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1078992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Nascido escravizado na Plantação Bréda, Saint-Domingue.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274320" y="1911096"/>
            <a:ext cx="62055" cy="521208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0" name="Text 7"/>
          <p:cNvSpPr/>
          <p:nvPr/>
        </p:nvSpPr>
        <p:spPr>
          <a:xfrm>
            <a:off x="502920" y="1938528"/>
            <a:ext cx="7446594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Teve acesso incomum a textos de filosofia iluminista — praticamente impossível para um escravizado.</a:t>
            </a:r>
          </a:p>
        </p:txBody>
      </p:sp>
      <p:sp>
        <p:nvSpPr>
          <p:cNvPr id="11" name="Shape 8"/>
          <p:cNvSpPr/>
          <p:nvPr/>
        </p:nvSpPr>
        <p:spPr>
          <a:xfrm>
            <a:off x="274320" y="2770632"/>
            <a:ext cx="62055" cy="521208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2" name="Text 9"/>
          <p:cNvSpPr/>
          <p:nvPr/>
        </p:nvSpPr>
        <p:spPr>
          <a:xfrm>
            <a:off x="502920" y="2798064"/>
            <a:ext cx="7446594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Trabalhou como cocheiro e capataz: mobilidade e contatos que a maioria dos escravizados jamais teria.</a:t>
            </a:r>
          </a:p>
        </p:txBody>
      </p:sp>
      <p:sp>
        <p:nvSpPr>
          <p:cNvPr id="13" name="Shape 10"/>
          <p:cNvSpPr/>
          <p:nvPr/>
        </p:nvSpPr>
        <p:spPr>
          <a:xfrm>
            <a:off x="274320" y="3630168"/>
            <a:ext cx="62055" cy="521208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3657600"/>
            <a:ext cx="7446594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Liderou o exército francês a vitórias sobre espanhóis e ingleses após a abolição decretada em 1794.</a:t>
            </a:r>
          </a:p>
        </p:txBody>
      </p:sp>
      <p:sp>
        <p:nvSpPr>
          <p:cNvPr id="15" name="Shape 12"/>
          <p:cNvSpPr/>
          <p:nvPr/>
        </p:nvSpPr>
        <p:spPr>
          <a:xfrm>
            <a:off x="274320" y="4489704"/>
            <a:ext cx="62055" cy="521208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6" name="Text 13"/>
          <p:cNvSpPr/>
          <p:nvPr/>
        </p:nvSpPr>
        <p:spPr>
          <a:xfrm>
            <a:off x="502920" y="4435636"/>
            <a:ext cx="7446594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Promulgou Constituição em 1801: governador vitalício, ampla autonomia da colônia.</a:t>
            </a:r>
          </a:p>
        </p:txBody>
      </p:sp>
      <p:sp>
        <p:nvSpPr>
          <p:cNvPr id="17" name="Shape 14"/>
          <p:cNvSpPr/>
          <p:nvPr/>
        </p:nvSpPr>
        <p:spPr>
          <a:xfrm>
            <a:off x="274320" y="5349240"/>
            <a:ext cx="62055" cy="521208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8" name="Text 15"/>
          <p:cNvSpPr/>
          <p:nvPr/>
        </p:nvSpPr>
        <p:spPr>
          <a:xfrm>
            <a:off x="457200" y="5265214"/>
            <a:ext cx="7446594" cy="521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Capturado por traição em 1802. Morreu de pneumonia e maus-tratos no Fort de Joux, nos Alpes franceses.</a:t>
            </a:r>
          </a:p>
        </p:txBody>
      </p:sp>
      <p:sp>
        <p:nvSpPr>
          <p:cNvPr id="19" name="Shape 16"/>
          <p:cNvSpPr/>
          <p:nvPr/>
        </p:nvSpPr>
        <p:spPr>
          <a:xfrm>
            <a:off x="274320" y="5948968"/>
            <a:ext cx="8727067" cy="762727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20" name="Text 17"/>
          <p:cNvSpPr/>
          <p:nvPr/>
        </p:nvSpPr>
        <p:spPr>
          <a:xfrm>
            <a:off x="320040" y="6080760"/>
            <a:ext cx="7863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"Ao me derrubarem, cortaram apenas o tronco da árvore da liberdade. Ela nascerá das raízes, porque são profundas."  — Toussaint Louverture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22" name="Text 19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  <p:pic>
        <p:nvPicPr>
          <p:cNvPr id="5" name="Image 0" descr="/mnt/user-data/uploads/1780760180095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914400"/>
            <a:ext cx="347472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A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48151" y="5151254"/>
            <a:ext cx="5577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Jean-Jacques Dessalines proclama a independência do Haiti, 1º jan. 1804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852160" y="3200400"/>
            <a:ext cx="6035040" cy="36576"/>
          </a:xfrm>
          <a:prstGeom prst="rect">
            <a:avLst/>
          </a:prstGeom>
          <a:solidFill>
            <a:srgbClr val="C49A2E"/>
          </a:solidFill>
          <a:ln/>
        </p:spPr>
      </p:sp>
      <p:grpSp>
        <p:nvGrpSpPr>
          <p:cNvPr id="13" name="Grupo 12"/>
          <p:cNvGrpSpPr/>
          <p:nvPr/>
        </p:nvGrpSpPr>
        <p:grpSpPr>
          <a:xfrm>
            <a:off x="274321" y="199052"/>
            <a:ext cx="11887199" cy="5489641"/>
            <a:chOff x="0" y="0"/>
            <a:chExt cx="11887199" cy="5489641"/>
          </a:xfrm>
        </p:grpSpPr>
        <p:pic>
          <p:nvPicPr>
            <p:cNvPr id="2" name="Image 0" descr="/mnt/user-data/uploads/1780760139680_image.png"/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0" y="0"/>
              <a:ext cx="7941276" cy="5489641"/>
            </a:xfrm>
            <a:prstGeom prst="rect">
              <a:avLst/>
            </a:prstGeom>
          </p:spPr>
        </p:pic>
        <p:sp>
          <p:nvSpPr>
            <p:cNvPr id="4" name="Text 1"/>
            <p:cNvSpPr/>
            <p:nvPr/>
          </p:nvSpPr>
          <p:spPr>
            <a:xfrm>
              <a:off x="8270788" y="457200"/>
              <a:ext cx="3616411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300" b="1" kern="0" spc="100" dirty="0">
                  <a:solidFill>
                    <a:srgbClr val="C49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1º de janeiro de 1804</a:t>
              </a:r>
              <a:endParaRPr lang="en-US" sz="1300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8270788" y="1312164"/>
              <a:ext cx="3616411" cy="72237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A Independência</a:t>
              </a:r>
              <a:endParaRPr lang="en-US" sz="3600" dirty="0"/>
            </a:p>
            <a:p>
              <a:pPr marL="0" indent="0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do Haiti</a:t>
              </a:r>
              <a:endParaRPr lang="en-US" sz="360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8270788" y="2438730"/>
              <a:ext cx="3616411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i="1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Primeiro Estado negro independente do mundo</a:t>
              </a:r>
              <a:endParaRPr lang="en-US" sz="1600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8270788" y="3337560"/>
              <a:ext cx="3369277" cy="1325880"/>
            </a:xfrm>
            <a:prstGeom prst="rect">
              <a:avLst/>
            </a:prstGeom>
            <a:noFill/>
            <a:ln/>
          </p:spPr>
          <p:txBody>
            <a:bodyPr wrap="square" lIns="50800" tIns="50800" rIns="50800" bIns="50800" rtlCol="0" anchor="t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C49A2E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Jean-Jacques Dessalines</a:t>
              </a:r>
              <a:r>
                <a:rPr lang="en-US" sz="1400" dirty="0">
                  <a:solidFill>
                    <a:srgbClr val="F5F0E8"/>
                  </a:solidFill>
                  <a:latin typeface="Garamond" pitchFamily="34" charset="0"/>
                  <a:ea typeface="Garamond" pitchFamily="34" charset="-122"/>
                  <a:cs typeface="Garamond" pitchFamily="34" charset="-120"/>
                </a:rPr>
                <a:t> nasceu na África e foi escravizado desde a infância. Nunca buscou conciliação com os colonos. Ao proclamar a independência, restaurou o nome arawak da ilha:</a:t>
              </a:r>
              <a:endParaRPr lang="en-US" sz="1400" dirty="0"/>
            </a:p>
          </p:txBody>
        </p:sp>
      </p:grpSp>
      <p:sp>
        <p:nvSpPr>
          <p:cNvPr id="9" name="Text 6"/>
          <p:cNvSpPr/>
          <p:nvPr/>
        </p:nvSpPr>
        <p:spPr>
          <a:xfrm>
            <a:off x="7462242" y="5750243"/>
            <a:ext cx="2814876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B2737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HAITI — Ayiti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555230" y="5760720"/>
            <a:ext cx="6035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"terra das montanhas" na língua arawak — nome original apagado pela colonização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2" name="Text 9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LIDERANÇA ESQUECIDA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Cécile Fatiman  (c. 1771–1883)</a:t>
            </a:r>
            <a:endParaRPr lang="en-US" sz="2600" dirty="0"/>
          </a:p>
        </p:txBody>
      </p:sp>
      <p:pic>
        <p:nvPicPr>
          <p:cNvPr id="5" name="Image 0" descr="/mnt/user-data/uploads/1780760151340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60120"/>
            <a:ext cx="3291840" cy="411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5074920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Cécile Fatiman, c. 1771–1883. Viveu 112 anos.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3840480" y="960120"/>
            <a:ext cx="8138160" cy="12801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Sacerdotisa vodu de ascendência africana e europeia. Na cerimônia de Bois Caïman, foi ela quem, em transe, transmitiu a mensagem dos espíritos convocando os presentes à insurreição.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3840480" y="2377440"/>
            <a:ext cx="8138160" cy="2331720"/>
          </a:xfrm>
          <a:prstGeom prst="rect">
            <a:avLst/>
          </a:prstGeom>
          <a:solidFill>
            <a:srgbClr val="FFF0F4"/>
          </a:solidFill>
          <a:ln w="12700">
            <a:solidFill>
              <a:srgbClr val="6B273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977640" y="2450592"/>
            <a:ext cx="7863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6B27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CÉCILE FATIMAN FOI ESQUECIDA?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3977640" y="2816352"/>
            <a:ext cx="7863840" cy="1828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Quantas histórias sobre a Revolução Haitiana colocam Toussaint Louverture no centro e mal mencionam Cécile Fatiman? A historiografia privilegiava líderes masculinos e documentos escritos em vez de tradições orais e práticas religiosas africanas.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Pesquisadoras recentes a resgataram como prova de que a revolução foi também um evento cultural e espiritual, enraizado nas tradições que a colonização nunca conseguiu apagar.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274320" y="5321808"/>
            <a:ext cx="11612880" cy="1005840"/>
          </a:xfrm>
          <a:prstGeom prst="rect">
            <a:avLst/>
          </a:prstGeom>
          <a:solidFill>
            <a:srgbClr val="1F2A44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11480" y="5376672"/>
            <a:ext cx="11338560" cy="896112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omissão de Cécile Fatiman não é acidental. A história que exclui as mulheres, a religiosidade africana e os saberes orais é incompleta — e serve a interesses específicos.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4" name="Text 11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7"/>
          <p:cNvSpPr/>
          <p:nvPr/>
        </p:nvSpPr>
        <p:spPr>
          <a:xfrm>
            <a:off x="274320" y="3291840"/>
            <a:ext cx="11612880" cy="3017520"/>
          </a:xfrm>
          <a:prstGeom prst="rect">
            <a:avLst/>
          </a:prstGeom>
          <a:solidFill>
            <a:srgbClr val="1A1A30"/>
          </a:solidFill>
          <a:ln/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FONTE PRIMÁRIA TEXTUAL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Como ler um documento histórico — Constituição do Haiti (1805)</a:t>
            </a:r>
            <a:endParaRPr lang="en-US" sz="2200" dirty="0"/>
          </a:p>
        </p:txBody>
      </p:sp>
      <p:pic>
        <p:nvPicPr>
          <p:cNvPr id="5" name="Image 0" descr="/mnt/user-data/uploads/1780760195189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0043" y="1005839"/>
            <a:ext cx="4127157" cy="27328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0" y="3354638"/>
            <a:ext cx="3383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Bandeira do Haiti: azul e vermelho, sem o branco colonial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274320" y="1005840"/>
            <a:ext cx="7106783" cy="2148840"/>
          </a:xfrm>
          <a:prstGeom prst="rect">
            <a:avLst/>
          </a:prstGeom>
          <a:solidFill>
            <a:srgbClr val="12122A"/>
          </a:solidFill>
          <a:ln w="12700">
            <a:solidFill>
              <a:srgbClr val="C49A2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107899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CONSTITUIÇÃO DO HAITI, 1805 — ARTIGOS SELECIONADOS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11480" y="1417320"/>
            <a:ext cx="6714250" cy="1627632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Art. 2.  </a:t>
            </a:r>
            <a:r>
              <a:rPr lang="en-US" i="1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"A escravidão está abolida para sempre."
</a:t>
            </a:r>
            <a:r>
              <a:rPr lang="en-US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Art. 3.  </a:t>
            </a:r>
            <a:r>
              <a:rPr lang="en-US" i="1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"Os cidadãos do Haiti são irmãos em casa; a igualdade diante da lei é incontestada para todos."
</a:t>
            </a:r>
            <a:r>
              <a:rPr lang="en-US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Art. 14.  </a:t>
            </a:r>
            <a:r>
              <a:rPr lang="en-US" i="1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"Os haitianos doravante se conhecerão apenas pela denominação genérica de Negros."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11480" y="3364992"/>
            <a:ext cx="11338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PARA ANÁLISE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11480" y="3749040"/>
            <a:ext cx="11338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1.  O Art. 2 usa a palavra "para sempre". Compare com outras abolições históricas (EUA: 1865; Brasil: 1888). O que essa diferença temporal diz sobre cada processo?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11480" y="4407408"/>
            <a:ext cx="11338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2.  O Art. 14 determina que todos os cidadãos se chamem "negros" — independente de sua cor ou origem. É isso uma medida racista ou uma subversão da lógica colonial? Justifique.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11480" y="5065776"/>
            <a:ext cx="11338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3.  Compare os Art. 2 e 3 com a Declaração de Independência dos EUA (1776): "todos os homens são criados iguais". O que cada documento diz ou deixa de dizer sobre a escravidão?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11480" y="5724144"/>
            <a:ext cx="11338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4.  Este documento foi produzido por quem? Em que circunstâncias? Por que isso importa para interpretá-lo?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7" name="Text 14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 ATLÂNTICO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Três revoluções — e suas contradições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74320" y="914400"/>
            <a:ext cx="3703320" cy="77724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6" name="Text 4"/>
          <p:cNvSpPr/>
          <p:nvPr/>
        </p:nvSpPr>
        <p:spPr>
          <a:xfrm>
            <a:off x="274319" y="914400"/>
            <a:ext cx="4132923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 err="1" smtClean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Revolução</a:t>
            </a:r>
            <a:r>
              <a:rPr lang="en-US" sz="2000" dirty="0"/>
              <a:t> </a:t>
            </a:r>
            <a:r>
              <a:rPr lang="en-US" sz="2000" b="1" dirty="0" smtClean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Americana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1776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74320" y="1737360"/>
            <a:ext cx="370332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65760" y="2084832"/>
            <a:ext cx="3520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11111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"Todos os homens são criados iguais."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274320" y="4114800"/>
            <a:ext cx="3703320" cy="256032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11" name="Text 9"/>
          <p:cNvSpPr/>
          <p:nvPr/>
        </p:nvSpPr>
        <p:spPr>
          <a:xfrm>
            <a:off x="274320" y="411480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74320" y="4370832"/>
            <a:ext cx="37033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5760" y="4434840"/>
            <a:ext cx="35204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Washington e Jefferson eram proprietários de escravizados. Abolição só em 1865, após guerra civil.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251960" y="914400"/>
            <a:ext cx="3703320" cy="777240"/>
          </a:xfrm>
          <a:prstGeom prst="rect">
            <a:avLst/>
          </a:prstGeom>
          <a:solidFill>
            <a:srgbClr val="2C5230"/>
          </a:solidFill>
          <a:ln/>
        </p:spPr>
      </p:sp>
      <p:sp>
        <p:nvSpPr>
          <p:cNvPr id="15" name="Text 13"/>
          <p:cNvSpPr/>
          <p:nvPr/>
        </p:nvSpPr>
        <p:spPr>
          <a:xfrm>
            <a:off x="4251960" y="914400"/>
            <a:ext cx="3703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b="1" dirty="0" err="1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Revolução</a:t>
            </a:r>
            <a:r>
              <a:rPr lang="en-US" sz="20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Francesa</a:t>
            </a:r>
            <a:endParaRPr lang="en-US" sz="2000" b="1" dirty="0">
              <a:solidFill>
                <a:srgbClr val="FFFFFF"/>
              </a:solidFill>
              <a:latin typeface="Garamond" pitchFamily="34" charset="0"/>
              <a:ea typeface="Garamond" pitchFamily="34" charset="-122"/>
              <a:cs typeface="Garamond" pitchFamily="34" charset="-120"/>
            </a:endParaRPr>
          </a:p>
          <a:p>
            <a:pPr algn="ctr"/>
            <a:r>
              <a:rPr lang="en-US" sz="20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1789</a:t>
            </a:r>
          </a:p>
        </p:txBody>
      </p:sp>
      <p:sp>
        <p:nvSpPr>
          <p:cNvPr id="16" name="Shape 14"/>
          <p:cNvSpPr/>
          <p:nvPr/>
        </p:nvSpPr>
        <p:spPr>
          <a:xfrm>
            <a:off x="4251960" y="1737360"/>
            <a:ext cx="370332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343400" y="1783080"/>
            <a:ext cx="3520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kern="0" spc="100" dirty="0">
                <a:solidFill>
                  <a:srgbClr val="2C5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PROMETEU</a:t>
            </a:r>
          </a:p>
        </p:txBody>
      </p:sp>
      <p:sp>
        <p:nvSpPr>
          <p:cNvPr id="18" name="Text 16"/>
          <p:cNvSpPr/>
          <p:nvPr/>
        </p:nvSpPr>
        <p:spPr>
          <a:xfrm>
            <a:off x="4343400" y="2084832"/>
            <a:ext cx="3520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i="1" dirty="0">
                <a:solidFill>
                  <a:srgbClr val="11111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"Liberdade, igualdade, fraternidade para todos."</a:t>
            </a:r>
          </a:p>
        </p:txBody>
      </p:sp>
      <p:sp>
        <p:nvSpPr>
          <p:cNvPr id="19" name="Shape 17"/>
          <p:cNvSpPr/>
          <p:nvPr/>
        </p:nvSpPr>
        <p:spPr>
          <a:xfrm>
            <a:off x="4251960" y="4114800"/>
            <a:ext cx="3703320" cy="256032"/>
          </a:xfrm>
          <a:prstGeom prst="rect">
            <a:avLst/>
          </a:prstGeom>
          <a:solidFill>
            <a:srgbClr val="2C5230"/>
          </a:solidFill>
          <a:ln/>
        </p:spPr>
      </p:sp>
      <p:sp>
        <p:nvSpPr>
          <p:cNvPr id="20" name="Text 18"/>
          <p:cNvSpPr/>
          <p:nvPr/>
        </p:nvSpPr>
        <p:spPr>
          <a:xfrm>
            <a:off x="4251960" y="411480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251960" y="4370832"/>
            <a:ext cx="37033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343400" y="4434840"/>
            <a:ext cx="35204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Assembleia tardou anos para discutir as colônias. Napoleão tentou restaurar a escravidão em 1802.</a:t>
            </a:r>
          </a:p>
        </p:txBody>
      </p:sp>
      <p:sp>
        <p:nvSpPr>
          <p:cNvPr id="23" name="Shape 21"/>
          <p:cNvSpPr/>
          <p:nvPr/>
        </p:nvSpPr>
        <p:spPr>
          <a:xfrm>
            <a:off x="8229600" y="914400"/>
            <a:ext cx="3703320" cy="77724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24" name="Text 22"/>
          <p:cNvSpPr/>
          <p:nvPr/>
        </p:nvSpPr>
        <p:spPr>
          <a:xfrm>
            <a:off x="8229600" y="914400"/>
            <a:ext cx="3703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b="1" dirty="0" err="1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Revolução</a:t>
            </a:r>
            <a:r>
              <a:rPr lang="en-US" sz="20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Haitiana</a:t>
            </a:r>
            <a:endParaRPr lang="en-US" sz="2000" b="1" dirty="0">
              <a:solidFill>
                <a:srgbClr val="FFFFFF"/>
              </a:solidFill>
              <a:latin typeface="Garamond" pitchFamily="34" charset="0"/>
              <a:ea typeface="Garamond" pitchFamily="34" charset="-122"/>
              <a:cs typeface="Garamond" pitchFamily="34" charset="-120"/>
            </a:endParaRPr>
          </a:p>
          <a:p>
            <a:pPr algn="ctr"/>
            <a:r>
              <a:rPr lang="en-US" sz="20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1791–1804</a:t>
            </a:r>
          </a:p>
        </p:txBody>
      </p:sp>
      <p:sp>
        <p:nvSpPr>
          <p:cNvPr id="25" name="Shape 23"/>
          <p:cNvSpPr/>
          <p:nvPr/>
        </p:nvSpPr>
        <p:spPr>
          <a:xfrm>
            <a:off x="8229600" y="1737360"/>
            <a:ext cx="370332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635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8321040" y="1783080"/>
            <a:ext cx="3520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kern="0" spc="100" dirty="0">
                <a:solidFill>
                  <a:srgbClr val="2C5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PROMETEU</a:t>
            </a:r>
          </a:p>
        </p:txBody>
      </p:sp>
      <p:sp>
        <p:nvSpPr>
          <p:cNvPr id="27" name="Text 25"/>
          <p:cNvSpPr/>
          <p:nvPr/>
        </p:nvSpPr>
        <p:spPr>
          <a:xfrm>
            <a:off x="8321040" y="2084832"/>
            <a:ext cx="3520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>
              <a:buNone/>
            </a:pPr>
            <a:r>
              <a:rPr lang="en-US" i="1" dirty="0">
                <a:solidFill>
                  <a:srgbClr val="11111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Para os escravizados, a liberdade era questão de vida ou morte. Não havia reforma parcial possível.</a:t>
            </a:r>
          </a:p>
        </p:txBody>
      </p:sp>
      <p:sp>
        <p:nvSpPr>
          <p:cNvPr id="28" name="Shape 26"/>
          <p:cNvSpPr/>
          <p:nvPr/>
        </p:nvSpPr>
        <p:spPr>
          <a:xfrm>
            <a:off x="8229600" y="4114800"/>
            <a:ext cx="3703320" cy="256032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29" name="Text 27"/>
          <p:cNvSpPr/>
          <p:nvPr/>
        </p:nvSpPr>
        <p:spPr>
          <a:xfrm>
            <a:off x="8229600" y="4114800"/>
            <a:ext cx="3703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FOI DIFERENTE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8229600" y="4370832"/>
            <a:ext cx="3703320" cy="1920240"/>
          </a:xfrm>
          <a:prstGeom prst="rect">
            <a:avLst/>
          </a:prstGeom>
          <a:solidFill>
            <a:srgbClr val="FFF0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21040" y="4434840"/>
            <a:ext cx="35204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Foram os únicos que levaram os princípios iluministas até o fim. Criaram a primeira constituição a abolir a escravidão definitivamente.</a:t>
            </a:r>
          </a:p>
        </p:txBody>
      </p:sp>
      <p:sp>
        <p:nvSpPr>
          <p:cNvPr id="32" name="Shape 30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  <p:sp>
        <p:nvSpPr>
          <p:cNvPr id="34" name="Text 15"/>
          <p:cNvSpPr/>
          <p:nvPr/>
        </p:nvSpPr>
        <p:spPr>
          <a:xfrm>
            <a:off x="365760" y="1828800"/>
            <a:ext cx="3520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2C5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</a:t>
            </a:r>
            <a:r>
              <a:rPr lang="en-US" b="1" kern="0" spc="100" dirty="0" smtClean="0">
                <a:solidFill>
                  <a:srgbClr val="2C5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</a:t>
            </a:r>
            <a:r>
              <a:rPr lang="en-US" b="1" kern="0" spc="100" dirty="0">
                <a:solidFill>
                  <a:srgbClr val="2C5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PROMETEU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LEGADO E PRESENTE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347472"/>
            <a:ext cx="11430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"haitianismo" — e o Haiti hoje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5440680" cy="3840480"/>
          </a:xfrm>
          <a:prstGeom prst="rect">
            <a:avLst/>
          </a:prstGeom>
          <a:solidFill>
            <a:srgbClr val="25256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5440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OS ESCRAVIZADOS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417320"/>
            <a:ext cx="5120640" cy="306324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Esperança. A prova de que a ordem escravista podia ser derrubada.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No Brasil, a Revolta dos Malês (Salvador, 1835), organizada por africanos muçulmanos, foi interpretada pelas autoridades imperiais como a materialização do "perigo haitiano".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943600" y="960120"/>
            <a:ext cx="5943600" cy="2952853"/>
          </a:xfrm>
          <a:prstGeom prst="rect">
            <a:avLst/>
          </a:prstGeom>
          <a:solidFill>
            <a:srgbClr val="3A0808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0" y="960120"/>
            <a:ext cx="5943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AS ELITES ESCRAVISTAS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126480" y="1417320"/>
            <a:ext cx="5577840" cy="306324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Terror. O "haitianismo" — palavra usada pelos escravocratas — designava o medo de que o exemplo haitiano se espalhasse.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Haiti pagou 150 milhões de francos à França como indenização pelos "prejuízos" dos colonos. A dívida e seus juros foram quitados só nos anos 1950.</a:t>
            </a:r>
            <a:endParaRPr lang="en-US" dirty="0"/>
          </a:p>
        </p:txBody>
      </p:sp>
      <p:pic>
        <p:nvPicPr>
          <p:cNvPr id="11" name="Image 0" descr="/mnt/user-data/uploads/1780760170320_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4320" y="2776151"/>
            <a:ext cx="5486400" cy="3716089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5943600" y="3616741"/>
            <a:ext cx="5943600" cy="2821459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13" name="Text 10"/>
          <p:cNvSpPr/>
          <p:nvPr/>
        </p:nvSpPr>
        <p:spPr>
          <a:xfrm>
            <a:off x="6080760" y="4146927"/>
            <a:ext cx="5669280" cy="1426464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Hoje, haitianos chegam ao Brasil em busca de segurança e são alvo de discriminação. O que a história que você estudou nos diz sobre essa contradição?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274320" y="649224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Imigrantes haitianos em Brasiléia, Acre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0" y="6601968"/>
            <a:ext cx="12161520" cy="9144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6" name="Text 13"/>
          <p:cNvSpPr/>
          <p:nvPr/>
        </p:nvSpPr>
        <p:spPr>
          <a:xfrm>
            <a:off x="0" y="6629400"/>
            <a:ext cx="1216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2296" cy="685800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" y="0"/>
            <a:ext cx="3657600" cy="685800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4" name="Text 2"/>
          <p:cNvSpPr/>
          <p:nvPr/>
        </p:nvSpPr>
        <p:spPr>
          <a:xfrm>
            <a:off x="182880" y="3657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SÍNTESE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182880" y="960120"/>
            <a:ext cx="54864" cy="64008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6" name="Text 4"/>
          <p:cNvSpPr/>
          <p:nvPr/>
        </p:nvSpPr>
        <p:spPr>
          <a:xfrm>
            <a:off x="347472" y="10058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única revolução de escravizados a criar um Estado independente.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182880" y="2011680"/>
            <a:ext cx="54864" cy="64008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8" name="Text 6"/>
          <p:cNvSpPr/>
          <p:nvPr/>
        </p:nvSpPr>
        <p:spPr>
          <a:xfrm>
            <a:off x="347472" y="205740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Levou os ideais iluministas mais longe que qualquer revolução europeia.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182880" y="3063240"/>
            <a:ext cx="54864" cy="64008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0" name="Text 8"/>
          <p:cNvSpPr/>
          <p:nvPr/>
        </p:nvSpPr>
        <p:spPr>
          <a:xfrm>
            <a:off x="347472" y="31089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Vodu foi rede de organização política — não "magia negra".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182880" y="4114800"/>
            <a:ext cx="54864" cy="64008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41605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Constituição de 1805: primeira a abolir a escravidão definitivamente.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182880" y="5166360"/>
            <a:ext cx="54864" cy="640080"/>
          </a:xfrm>
          <a:prstGeom prst="rect">
            <a:avLst/>
          </a:prstGeom>
          <a:solidFill>
            <a:srgbClr val="C49A2E"/>
          </a:solidFill>
          <a:ln/>
        </p:spPr>
      </p:sp>
      <p:sp>
        <p:nvSpPr>
          <p:cNvPr id="14" name="Text 12"/>
          <p:cNvSpPr/>
          <p:nvPr/>
        </p:nvSpPr>
        <p:spPr>
          <a:xfrm>
            <a:off x="347472" y="521208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5F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Haiti pagou por sua liberdade por mais de um século.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114800" y="137160"/>
            <a:ext cx="7863840" cy="54864"/>
          </a:xfrm>
          <a:prstGeom prst="rect">
            <a:avLst/>
          </a:prstGeom>
          <a:solidFill>
            <a:srgbClr val="6B2737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0" y="2377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CERIMÔNIA DE BOIS CAÏMAN — 1791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114800" y="6400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F5F0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"O deus que criou o Sol que nos ilumina de cima [...] este deus nos ouve. [...] Lancem fora a imagem do deus dos brancos e ouçam a voz da liberdade que fala no coração de todos nós."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4324865" y="3108960"/>
            <a:ext cx="7132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C49A2E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— Cerimônia de Bois Caïman, agosto de 1791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114800" y="4434840"/>
            <a:ext cx="7088659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88888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Revolução Haitiana não foi esquecida por acidente.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rgbClr val="88888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Foi silenciada por quem não queria que o mundo soubesse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rgbClr val="88888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que escravizados podiam construir uma nação.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572000" y="630936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Felipe Deveza  ·  felipedeveza.com.br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1877</Words>
  <Application>Microsoft Office PowerPoint</Application>
  <PresentationFormat>Widescreen</PresentationFormat>
  <Paragraphs>189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Garamond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Revolução Haitiana — 8º Ano</dc:title>
  <dc:subject>PptxGenJS Presentation</dc:subject>
  <dc:creator>PptxGenJS</dc:creator>
  <cp:lastModifiedBy>User</cp:lastModifiedBy>
  <cp:revision>7</cp:revision>
  <dcterms:created xsi:type="dcterms:W3CDTF">2026-06-06T15:47:48Z</dcterms:created>
  <dcterms:modified xsi:type="dcterms:W3CDTF">2026-06-07T17:24:23Z</dcterms:modified>
</cp:coreProperties>
</file>